
<file path=[Content_Types].xml><?xml version="1.0" encoding="utf-8"?>
<Types xmlns="http://schemas.openxmlformats.org/package/2006/content-types">
  <Default Extension="png" ContentType="image/png"/>
  <Override PartName="/ppt/notesSlides/notesSlide1.xml" ContentType="application/vnd.openxmlformats-officedocument.presentationml.notesSlide+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presProps.xml" ContentType="application/vnd.openxmlformats-officedocument.presentationml.presProps+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handoutMasters/handoutMaster1.xml" ContentType="application/vnd.openxmlformats-officedocument.presentationml.handoutMaster+xml"/>
  <Override PartName="/ppt/viewProps.xml" ContentType="application/vnd.openxmlformats-officedocument.presentationml.viewProps+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4"/>
  </p:notesMasterIdLst>
  <p:handoutMasterIdLst>
    <p:handoutMasterId r:id="rId5"/>
  </p:handoutMasterIdLst>
  <p:sldIdLst>
    <p:sldId id="256" r:id="rId2"/>
    <p:sldId id="257" r:id="rId3"/>
  </p:sldIdLst>
  <p:sldSz cx="6858000" cy="9144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87D200"/>
    <a:srgbClr val="009530"/>
    <a:srgbClr val="000000"/>
    <a:srgbClr val="5AAA47"/>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20"/>
    <p:restoredTop sz="94660"/>
  </p:normalViewPr>
  <p:slideViewPr>
    <p:cSldViewPr>
      <p:cViewPr>
        <p:scale>
          <a:sx n="130" d="100"/>
          <a:sy n="130" d="100"/>
        </p:scale>
        <p:origin x="-2154" y="2490"/>
      </p:cViewPr>
      <p:guideLst>
        <p:guide orient="horz" pos="2880"/>
        <p:guide pos="216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handoutMaster" Target="handoutMasters/handoutMaster1.xml"/><Relationship Id="rId4" Type="http://schemas.openxmlformats.org/officeDocument/2006/relationships/notesMaster" Target="notesMasters/notesMaster1.xml"/><Relationship Id="rId9"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5FDB3736-7F00-4A94-B6A7-43D4B8281EC8}" type="datetimeFigureOut">
              <a:rPr lang="en-US" smtClean="0"/>
              <a:pPr/>
              <a:t>1/3/2013</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43BC5ED8-1D6B-4296-A418-FC402F29F86D}" type="slidenum">
              <a:rPr lang="en-US" smtClean="0"/>
              <a:pPr/>
              <a:t>‹#›</a:t>
            </a:fld>
            <a:endParaRPr lang="en-US"/>
          </a:p>
        </p:txBody>
      </p:sp>
    </p:spTree>
  </p:cSld>
  <p:clrMap bg1="lt1" tx1="dk1" bg2="lt2" tx2="dk2" accent1="accent1" accent2="accent2" accent3="accent3" accent4="accent4" accent5="accent5" accent6="accent6" hlink="hlink" folHlink="folHlink"/>
  <p:hf sldNum="0" hdr="0" ftr="0" dt="0"/>
</p:handoutMaster>
</file>

<file path=ppt/media/image1.png>
</file>

<file path=ppt/media/image2.jpeg>
</file>

<file path=ppt/media/image3.png>
</file>

<file path=ppt/media/image4.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819E009-1212-405E-8AB8-6B3068D1EFF8}" type="datetimeFigureOut">
              <a:rPr lang="en-US" smtClean="0"/>
              <a:pPr/>
              <a:t>1/3/2013</a:t>
            </a:fld>
            <a:endParaRPr lang="en-US"/>
          </a:p>
        </p:txBody>
      </p:sp>
      <p:sp>
        <p:nvSpPr>
          <p:cNvPr id="4" name="Slide Image Placeholder 3"/>
          <p:cNvSpPr>
            <a:spLocks noGrp="1" noRot="1" noChangeAspect="1"/>
          </p:cNvSpPr>
          <p:nvPr>
            <p:ph type="sldImg" idx="2"/>
          </p:nvPr>
        </p:nvSpPr>
        <p:spPr>
          <a:xfrm>
            <a:off x="2143125" y="685800"/>
            <a:ext cx="257175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949F5934-6D06-4EED-ACDB-723030A22FB9}" type="slidenum">
              <a:rPr lang="en-US" smtClean="0"/>
              <a:pPr/>
              <a:t>‹#›</a:t>
            </a:fld>
            <a:endParaRPr lang="en-US"/>
          </a:p>
        </p:txBody>
      </p:sp>
    </p:spTree>
  </p:cSld>
  <p:clrMap bg1="lt1" tx1="dk1" bg2="lt2" tx2="dk2" accent1="accent1" accent2="accent2" accent3="accent3" accent4="accent4" accent5="accent5" accent6="accent6" hlink="hlink" folHlink="folHlink"/>
  <p:hf sldNum="0"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pic>
        <p:nvPicPr>
          <p:cNvPr id="8" name="Picture 7"/>
          <p:cNvPicPr/>
          <p:nvPr userDrawn="1"/>
        </p:nvPicPr>
        <p:blipFill>
          <a:blip r:embed="rId2" cstate="print"/>
          <a:srcRect/>
          <a:stretch>
            <a:fillRect/>
          </a:stretch>
        </p:blipFill>
        <p:spPr bwMode="auto">
          <a:xfrm>
            <a:off x="4419600" y="8153400"/>
            <a:ext cx="1817370" cy="546100"/>
          </a:xfrm>
          <a:prstGeom prst="rect">
            <a:avLst/>
          </a:prstGeom>
          <a:noFill/>
          <a:ln w="9525">
            <a:noFill/>
            <a:miter lim="800000"/>
            <a:headEnd/>
            <a:tailEnd/>
          </a:ln>
        </p:spPr>
      </p:pic>
      <p:sp>
        <p:nvSpPr>
          <p:cNvPr id="13" name="Title 1"/>
          <p:cNvSpPr txBox="1">
            <a:spLocks/>
          </p:cNvSpPr>
          <p:nvPr userDrawn="1"/>
        </p:nvSpPr>
        <p:spPr>
          <a:xfrm>
            <a:off x="304800" y="4267200"/>
            <a:ext cx="4419600" cy="3124200"/>
          </a:xfrm>
          <a:prstGeom prst="rect">
            <a:avLst/>
          </a:prstGeom>
        </p:spPr>
        <p:txBody>
          <a:bodyPr/>
          <a:lstStyle>
            <a:lvl1pPr algn="l">
              <a:defRPr lang="en-US" sz="1100">
                <a:latin typeface="Arial" pitchFamily="34" charset="0"/>
                <a:cs typeface="Arial" pitchFamily="34" charset="0"/>
              </a:defRPr>
            </a:lvl1pPr>
          </a:lstStyle>
          <a:p>
            <a:pPr marL="0" marR="0" lvl="0" indent="0" algn="l" defTabSz="914400" rtl="0" eaLnBrk="1" fontAlgn="auto" latinLnBrk="0" hangingPunct="1">
              <a:lnSpc>
                <a:spcPct val="100000"/>
              </a:lnSpc>
              <a:spcBef>
                <a:spcPct val="0"/>
              </a:spcBef>
              <a:spcAft>
                <a:spcPts val="0"/>
              </a:spcAft>
              <a:buClrTx/>
              <a:buSzTx/>
              <a:buFontTx/>
              <a:buNone/>
              <a:tabLst/>
              <a:defRPr/>
            </a:pPr>
            <a:r>
              <a:rPr kumimoji="0" lang="en-US" sz="1100" b="1" i="0" u="none" strike="noStrike" kern="1200" cap="none" spc="0" normalizeH="0" baseline="0" noProof="0" dirty="0" smtClean="0">
                <a:ln>
                  <a:noFill/>
                </a:ln>
                <a:solidFill>
                  <a:srgbClr val="626469"/>
                </a:solidFill>
                <a:effectLst/>
                <a:uLnTx/>
                <a:uFillTx/>
                <a:latin typeface="Helvetica"/>
                <a:ea typeface="Times New Roman"/>
                <a:cs typeface="Arial"/>
              </a:rPr>
              <a:t/>
            </a:r>
            <a:br>
              <a:rPr kumimoji="0" lang="en-US" sz="1100" b="1" i="0" u="none" strike="noStrike" kern="1200" cap="none" spc="0" normalizeH="0" baseline="0" noProof="0" dirty="0" smtClean="0">
                <a:ln>
                  <a:noFill/>
                </a:ln>
                <a:solidFill>
                  <a:srgbClr val="626469"/>
                </a:solidFill>
                <a:effectLst/>
                <a:uLnTx/>
                <a:uFillTx/>
                <a:latin typeface="Helvetica"/>
                <a:ea typeface="Times New Roman"/>
                <a:cs typeface="Arial"/>
              </a:rPr>
            </a:br>
            <a:r>
              <a:rPr kumimoji="0" lang="en-GB" sz="2800" b="1" i="0" u="none" strike="noStrike" kern="1200" cap="none" spc="0" normalizeH="0" baseline="0" noProof="0" dirty="0" smtClean="0">
                <a:ln>
                  <a:noFill/>
                </a:ln>
                <a:solidFill>
                  <a:srgbClr val="626469"/>
                </a:solidFill>
                <a:effectLst/>
                <a:uLnTx/>
                <a:uFillTx/>
                <a:latin typeface="Arial"/>
                <a:ea typeface="Times New Roman"/>
                <a:cs typeface="Arial"/>
              </a:rPr>
              <a:t/>
            </a:r>
            <a:br>
              <a:rPr kumimoji="0" lang="en-GB" sz="2800" b="1" i="0" u="none" strike="noStrike" kern="1200" cap="none" spc="0" normalizeH="0" baseline="0" noProof="0" dirty="0" smtClean="0">
                <a:ln>
                  <a:noFill/>
                </a:ln>
                <a:solidFill>
                  <a:srgbClr val="626469"/>
                </a:solidFill>
                <a:effectLst/>
                <a:uLnTx/>
                <a:uFillTx/>
                <a:latin typeface="Arial"/>
                <a:ea typeface="Times New Roman"/>
                <a:cs typeface="Arial"/>
              </a:rPr>
            </a:br>
            <a:endParaRPr kumimoji="0" lang="en-US" sz="1100" b="1" i="0" u="none" strike="noStrike" kern="1200" cap="none" spc="0" normalizeH="0" baseline="0" noProof="0" dirty="0" smtClean="0">
              <a:ln>
                <a:noFill/>
              </a:ln>
              <a:solidFill>
                <a:srgbClr val="626469"/>
              </a:solidFill>
              <a:effectLst/>
              <a:uLnTx/>
              <a:uFillTx/>
              <a:latin typeface="Helvetica"/>
              <a:ea typeface="Times New Roman"/>
              <a:cs typeface="Aria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1026" name="Text Box 2"/>
          <p:cNvSpPr txBox="1">
            <a:spLocks noChangeArrowheads="1"/>
          </p:cNvSpPr>
          <p:nvPr userDrawn="1"/>
        </p:nvSpPr>
        <p:spPr bwMode="auto">
          <a:xfrm rot="16200000">
            <a:off x="5638800" y="7315200"/>
            <a:ext cx="1828800" cy="152400"/>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0" marR="0" lvl="0" indent="0" algn="l" defTabSz="914400" rtl="0" eaLnBrk="1" fontAlgn="base" latinLnBrk="0" hangingPunct="1">
              <a:lnSpc>
                <a:spcPct val="100000"/>
              </a:lnSpc>
              <a:spcBef>
                <a:spcPts val="300"/>
              </a:spcBef>
              <a:spcAft>
                <a:spcPct val="0"/>
              </a:spcAft>
              <a:buClrTx/>
              <a:buSzTx/>
              <a:buFontTx/>
              <a:buNone/>
              <a:tabLst/>
            </a:pPr>
            <a:r>
              <a:rPr kumimoji="0" lang="en-GB" sz="700" b="0" i="0" u="none" strike="noStrike" cap="none" normalizeH="0" baseline="0" dirty="0" smtClean="0">
                <a:ln>
                  <a:noFill/>
                </a:ln>
                <a:solidFill>
                  <a:srgbClr val="000000"/>
                </a:solidFill>
                <a:effectLst/>
                <a:latin typeface="Times New Roman" pitchFamily="18" charset="0"/>
                <a:cs typeface="Arial" pitchFamily="34" charset="0"/>
              </a:rPr>
              <a:t>© </a:t>
            </a:r>
            <a:r>
              <a:rPr kumimoji="0" lang="en-GB" sz="700" b="0" i="0" u="none" strike="noStrike" cap="none" normalizeH="0" baseline="0" dirty="0" smtClean="0">
                <a:ln>
                  <a:noFill/>
                </a:ln>
                <a:solidFill>
                  <a:srgbClr val="000000"/>
                </a:solidFill>
                <a:effectLst/>
                <a:latin typeface="Arial" pitchFamily="34" charset="0"/>
                <a:cs typeface="Arial" pitchFamily="34" charset="0"/>
              </a:rPr>
              <a:t>2013 Schneider Electric. All rights reserved</a:t>
            </a:r>
            <a:r>
              <a:rPr kumimoji="0" lang="en-GB" sz="600" b="0" i="0" u="none" strike="noStrike" cap="none" normalizeH="0" baseline="0" dirty="0" smtClean="0">
                <a:ln>
                  <a:noFill/>
                </a:ln>
                <a:solidFill>
                  <a:srgbClr val="000000"/>
                </a:solidFill>
                <a:effectLst/>
                <a:latin typeface="Arial" pitchFamily="34" charset="0"/>
                <a:cs typeface="Arial" pitchFamily="34" charset="0"/>
              </a:rPr>
              <a:t>.</a:t>
            </a:r>
            <a:endParaRPr kumimoji="0" lang="en-GB" sz="700" b="0" i="0" u="none" strike="noStrike" cap="none" normalizeH="0" baseline="0" dirty="0" smtClean="0">
              <a:ln>
                <a:noFill/>
              </a:ln>
              <a:solidFill>
                <a:srgbClr val="000000"/>
              </a:solidFill>
              <a:effectLst/>
              <a:latin typeface="Arial" pitchFamily="34" charset="0"/>
              <a:cs typeface="Arial" pitchFamily="34"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027" name="Text Box 3"/>
          <p:cNvSpPr txBox="1">
            <a:spLocks noChangeArrowheads="1"/>
          </p:cNvSpPr>
          <p:nvPr userDrawn="1"/>
        </p:nvSpPr>
        <p:spPr bwMode="auto">
          <a:xfrm>
            <a:off x="304801" y="8534399"/>
            <a:ext cx="6248399" cy="446087"/>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ts val="1000"/>
              </a:spcAft>
              <a:buClrTx/>
              <a:buSzTx/>
              <a:buFontTx/>
              <a:buNone/>
              <a:tabLst/>
            </a:pPr>
            <a:r>
              <a:rPr kumimoji="0" lang="en-GB" sz="700" b="1" i="0" u="none" strike="noStrike" cap="none" normalizeH="0" baseline="0" dirty="0" smtClean="0">
                <a:ln>
                  <a:noFill/>
                </a:ln>
                <a:solidFill>
                  <a:srgbClr val="000000"/>
                </a:solidFill>
                <a:effectLst/>
                <a:latin typeface="Arial" pitchFamily="34" charset="0"/>
                <a:cs typeface="Arial" pitchFamily="34" charset="0"/>
              </a:rPr>
              <a:t>Schneider Electric					</a:t>
            </a:r>
            <a:r>
              <a:rPr kumimoji="0" lang="en-GB" altLang="zh-CN" sz="700" b="0" i="0" u="none" strike="noStrike" cap="none" normalizeH="0" baseline="0" dirty="0" smtClean="0">
                <a:ln>
                  <a:noFill/>
                </a:ln>
                <a:solidFill>
                  <a:srgbClr val="000000"/>
                </a:solidFill>
                <a:effectLst/>
                <a:latin typeface="Helvetica Light" charset="0"/>
                <a:cs typeface="Arial" pitchFamily="34" charset="0"/>
              </a:rPr>
              <a:t>www.apc.com/struxureware</a:t>
            </a:r>
          </a:p>
          <a:p>
            <a:pPr marL="0" marR="0" lvl="0" indent="0" algn="r" defTabSz="914400" rtl="0" eaLnBrk="1" fontAlgn="base" latinLnBrk="0" hangingPunct="1">
              <a:lnSpc>
                <a:spcPct val="100000"/>
              </a:lnSpc>
              <a:spcBef>
                <a:spcPct val="0"/>
              </a:spcBef>
              <a:spcAft>
                <a:spcPts val="1000"/>
              </a:spcAft>
              <a:buClrTx/>
              <a:buSzTx/>
              <a:buFontTx/>
              <a:buNone/>
              <a:tabLst/>
            </a:pPr>
            <a:r>
              <a:rPr kumimoji="0" lang="en-US" sz="600" b="0" i="0" u="none" strike="noStrike" cap="none" normalizeH="0" baseline="0" dirty="0" smtClean="0">
                <a:ln>
                  <a:noFill/>
                </a:ln>
                <a:solidFill>
                  <a:schemeClr val="tx1"/>
                </a:solidFill>
                <a:effectLst/>
                <a:latin typeface="Arial" pitchFamily="34" charset="0"/>
                <a:cs typeface="Arial" pitchFamily="34" charset="0"/>
              </a:rPr>
              <a:t>01/2013</a:t>
            </a:r>
            <a:endParaRPr kumimoji="0" lang="en-GB" altLang="zh-CN" sz="600" b="0" i="0" u="none" strike="noStrike" cap="none" normalizeH="0" baseline="0" dirty="0" smtClean="0">
              <a:ln>
                <a:noFill/>
              </a:ln>
              <a:solidFill>
                <a:srgbClr val="000000"/>
              </a:solidFill>
              <a:effectLst/>
              <a:latin typeface="Arial" pitchFamily="34" charset="0"/>
              <a:cs typeface="Arial" pitchFamily="34" charset="0"/>
            </a:endParaRPr>
          </a:p>
          <a:p>
            <a:pPr marL="0" marR="0" lvl="0" indent="0" algn="l" defTabSz="914400" rtl="0" eaLnBrk="1" fontAlgn="base" latinLnBrk="0" hangingPunct="1">
              <a:lnSpc>
                <a:spcPct val="100000"/>
              </a:lnSpc>
              <a:spcBef>
                <a:spcPct val="0"/>
              </a:spcBef>
              <a:spcAft>
                <a:spcPts val="1000"/>
              </a:spcAft>
              <a:buClrTx/>
              <a:buSzTx/>
              <a:buFontTx/>
              <a:buNone/>
              <a:tabLst/>
            </a:pPr>
            <a:endParaRPr kumimoji="0" lang="en-US" sz="1100" b="0" i="0" u="none" strike="noStrike" cap="none" normalizeH="0" baseline="0" dirty="0" smtClean="0">
              <a:ln>
                <a:noFill/>
              </a:ln>
              <a:solidFill>
                <a:schemeClr val="tx1"/>
              </a:solidFill>
              <a:effectLst/>
              <a:latin typeface="Times New Roman" pitchFamily="18" charset="0"/>
              <a:cs typeface="Arial" pitchFamily="34"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49" r:id="rId1"/>
    <p:sldLayoutId id="2147483655" r:id="rId2"/>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3.png"/></Relationships>
</file>

<file path=ppt/slides/_rels/slide2.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p:cNvSpPr txBox="1">
            <a:spLocks/>
          </p:cNvSpPr>
          <p:nvPr/>
        </p:nvSpPr>
        <p:spPr>
          <a:xfrm>
            <a:off x="304800" y="990600"/>
            <a:ext cx="6248400" cy="1295400"/>
          </a:xfrm>
          <a:prstGeom prst="rect">
            <a:avLst/>
          </a:prstGeom>
        </p:spPr>
        <p:txBody>
          <a:bodyPr/>
          <a:lstStyle>
            <a:lvl1pPr algn="l">
              <a:defRPr lang="en-US" sz="1050">
                <a:latin typeface="Arial" pitchFamily="34" charset="0"/>
                <a:cs typeface="Arial" pitchFamily="34" charset="0"/>
              </a:defRPr>
            </a:lvl1pPr>
          </a:lstStyle>
          <a:p>
            <a:pPr lvl="0">
              <a:spcBef>
                <a:spcPct val="0"/>
              </a:spcBef>
              <a:defRPr/>
            </a:pPr>
            <a:r>
              <a:rPr kumimoji="0" lang="en-AU" sz="3600" b="1" i="0" u="none" strike="noStrike" kern="1200" cap="none" spc="0" normalizeH="0" baseline="0" noProof="0" dirty="0" err="1" smtClean="0">
                <a:ln>
                  <a:noFill/>
                </a:ln>
                <a:solidFill>
                  <a:srgbClr val="009530"/>
                </a:solidFill>
                <a:effectLst/>
                <a:uLnTx/>
                <a:uFillTx/>
                <a:latin typeface="Arial"/>
                <a:ea typeface="Times New Roman"/>
                <a:cs typeface="Arial" pitchFamily="34" charset="0"/>
              </a:rPr>
              <a:t>StruxureWare</a:t>
            </a:r>
            <a:r>
              <a:rPr lang="en-US" sz="2000" b="1" baseline="88000" dirty="0" smtClean="0">
                <a:solidFill>
                  <a:srgbClr val="009530"/>
                </a:solidFill>
              </a:rPr>
              <a:t>TM</a:t>
            </a:r>
            <a:r>
              <a:rPr kumimoji="0" lang="en-AU" sz="3600" b="1" i="0" u="none" strike="noStrike" kern="1200" cap="none" spc="0" normalizeH="0" baseline="0" noProof="0" dirty="0" smtClean="0">
                <a:ln>
                  <a:noFill/>
                </a:ln>
                <a:solidFill>
                  <a:srgbClr val="009530"/>
                </a:solidFill>
                <a:effectLst/>
                <a:uLnTx/>
                <a:uFillTx/>
                <a:latin typeface="Arial"/>
                <a:ea typeface="Times New Roman"/>
                <a:cs typeface="Arial" pitchFamily="34" charset="0"/>
              </a:rPr>
              <a:t> Data </a:t>
            </a:r>
            <a:r>
              <a:rPr kumimoji="0" lang="en-AU" sz="3600" b="1" i="0" u="none" strike="noStrike" kern="1200" cap="none" spc="0" normalizeH="0" baseline="0" noProof="0" dirty="0" err="1" smtClean="0">
                <a:ln>
                  <a:noFill/>
                </a:ln>
                <a:solidFill>
                  <a:srgbClr val="009530"/>
                </a:solidFill>
                <a:effectLst/>
                <a:uLnTx/>
                <a:uFillTx/>
                <a:latin typeface="Arial"/>
                <a:ea typeface="Times New Roman"/>
                <a:cs typeface="Arial" pitchFamily="34" charset="0"/>
              </a:rPr>
              <a:t>Center</a:t>
            </a:r>
            <a:r>
              <a:rPr kumimoji="0" lang="en-AU" sz="3600" b="1" i="0" u="none" strike="noStrike" kern="1200" cap="none" spc="0" normalizeH="0" noProof="0" dirty="0" smtClean="0">
                <a:ln>
                  <a:noFill/>
                </a:ln>
                <a:solidFill>
                  <a:srgbClr val="009530"/>
                </a:solidFill>
                <a:effectLst/>
                <a:uLnTx/>
                <a:uFillTx/>
                <a:latin typeface="Arial"/>
                <a:ea typeface="Times New Roman"/>
                <a:cs typeface="Arial" pitchFamily="34" charset="0"/>
              </a:rPr>
              <a:t> Operation</a:t>
            </a:r>
            <a:r>
              <a:rPr kumimoji="0" lang="en-US" sz="1100" b="1" i="0" u="none" strike="noStrike" kern="1200" cap="none" spc="0" normalizeH="0" baseline="0" noProof="0" dirty="0" smtClean="0">
                <a:ln>
                  <a:noFill/>
                </a:ln>
                <a:solidFill>
                  <a:srgbClr val="626469"/>
                </a:solidFill>
                <a:effectLst/>
                <a:uLnTx/>
                <a:uFillTx/>
                <a:latin typeface="Helvetica"/>
                <a:ea typeface="Times New Roman"/>
                <a:cs typeface="Arial"/>
              </a:rPr>
              <a:t/>
            </a:r>
            <a:br>
              <a:rPr kumimoji="0" lang="en-US" sz="1100" b="1" i="0" u="none" strike="noStrike" kern="1200" cap="none" spc="0" normalizeH="0" baseline="0" noProof="0" dirty="0" smtClean="0">
                <a:ln>
                  <a:noFill/>
                </a:ln>
                <a:solidFill>
                  <a:srgbClr val="626469"/>
                </a:solidFill>
                <a:effectLst/>
                <a:uLnTx/>
                <a:uFillTx/>
                <a:latin typeface="Helvetica"/>
                <a:ea typeface="Times New Roman"/>
                <a:cs typeface="Arial"/>
              </a:rPr>
            </a:br>
            <a:r>
              <a:rPr kumimoji="0" lang="en-GB" sz="2800" b="1" i="0" u="none" strike="noStrike" kern="1200" cap="none" spc="0" normalizeH="0" baseline="0" noProof="0" dirty="0" smtClean="0">
                <a:ln>
                  <a:noFill/>
                </a:ln>
                <a:solidFill>
                  <a:srgbClr val="626469"/>
                </a:solidFill>
                <a:effectLst/>
                <a:uLnTx/>
                <a:uFillTx/>
                <a:latin typeface="Arial"/>
                <a:ea typeface="Times New Roman"/>
                <a:cs typeface="Arial"/>
              </a:rPr>
              <a:t/>
            </a:r>
            <a:br>
              <a:rPr kumimoji="0" lang="en-GB" sz="2800" b="1" i="0" u="none" strike="noStrike" kern="1200" cap="none" spc="0" normalizeH="0" baseline="0" noProof="0" dirty="0" smtClean="0">
                <a:ln>
                  <a:noFill/>
                </a:ln>
                <a:solidFill>
                  <a:srgbClr val="626469"/>
                </a:solidFill>
                <a:effectLst/>
                <a:uLnTx/>
                <a:uFillTx/>
                <a:latin typeface="Arial"/>
                <a:ea typeface="Times New Roman"/>
                <a:cs typeface="Arial"/>
              </a:rPr>
            </a:br>
            <a:endParaRPr kumimoji="0" lang="en-US" sz="1100" b="1" i="0" u="none" strike="noStrike" kern="1200" cap="none" spc="0" normalizeH="0" baseline="0" noProof="0" dirty="0" smtClean="0">
              <a:ln>
                <a:noFill/>
              </a:ln>
              <a:solidFill>
                <a:srgbClr val="626469"/>
              </a:solidFill>
              <a:effectLst/>
              <a:uLnTx/>
              <a:uFillTx/>
              <a:latin typeface="Helvetica"/>
              <a:ea typeface="Times New Roman"/>
              <a:cs typeface="Arial"/>
            </a:endParaRPr>
          </a:p>
        </p:txBody>
      </p:sp>
      <p:sp>
        <p:nvSpPr>
          <p:cNvPr id="9" name="Title 1"/>
          <p:cNvSpPr txBox="1">
            <a:spLocks/>
          </p:cNvSpPr>
          <p:nvPr/>
        </p:nvSpPr>
        <p:spPr>
          <a:xfrm>
            <a:off x="457200" y="3352800"/>
            <a:ext cx="4495800" cy="838200"/>
          </a:xfrm>
          <a:prstGeom prst="rect">
            <a:avLst/>
          </a:prstGeom>
        </p:spPr>
        <p:txBody>
          <a:bodyPr/>
          <a:lstStyle>
            <a:lvl1pPr algn="l">
              <a:defRPr lang="en-US" sz="1100">
                <a:latin typeface="Arial" pitchFamily="34" charset="0"/>
                <a:cs typeface="Arial" pitchFamily="34" charset="0"/>
              </a:defRPr>
            </a:lvl1pPr>
          </a:lstStyle>
          <a:p>
            <a:pPr defTabSz="1019175"/>
            <a:r>
              <a:rPr lang="en-US" sz="1200" dirty="0" smtClean="0">
                <a:solidFill>
                  <a:schemeClr val="tx1">
                    <a:lumMod val="65000"/>
                    <a:lumOff val="35000"/>
                  </a:schemeClr>
                </a:solidFill>
              </a:rPr>
              <a:t>Automatic migration of virtual machines from physical host servers impacted by power and cooling interruptions </a:t>
            </a:r>
          </a:p>
          <a:p>
            <a:pPr marL="0" marR="0" lvl="0" indent="0" algn="l" defTabSz="914400" rtl="0" eaLnBrk="1" fontAlgn="auto" latinLnBrk="0" hangingPunct="1">
              <a:lnSpc>
                <a:spcPct val="100000"/>
              </a:lnSpc>
              <a:spcBef>
                <a:spcPct val="0"/>
              </a:spcBef>
              <a:spcAft>
                <a:spcPts val="0"/>
              </a:spcAft>
              <a:buClrTx/>
              <a:buSzTx/>
              <a:buFontTx/>
              <a:buNone/>
              <a:tabLst/>
              <a:defRPr/>
            </a:pPr>
            <a:r>
              <a:rPr kumimoji="0" lang="en-US" sz="1200" i="0" u="none" strike="noStrike" kern="1200" cap="none" spc="0" normalizeH="0" baseline="0" noProof="0" dirty="0" smtClean="0">
                <a:ln>
                  <a:noFill/>
                </a:ln>
                <a:solidFill>
                  <a:schemeClr val="tx1">
                    <a:lumMod val="65000"/>
                    <a:lumOff val="35000"/>
                  </a:schemeClr>
                </a:solidFill>
                <a:effectLst/>
                <a:uLnTx/>
                <a:uFillTx/>
                <a:ea typeface="Times New Roman"/>
              </a:rPr>
              <a:t/>
            </a:r>
            <a:br>
              <a:rPr kumimoji="0" lang="en-US" sz="1200" i="0" u="none" strike="noStrike" kern="1200" cap="none" spc="0" normalizeH="0" baseline="0" noProof="0" dirty="0" smtClean="0">
                <a:ln>
                  <a:noFill/>
                </a:ln>
                <a:solidFill>
                  <a:schemeClr val="tx1">
                    <a:lumMod val="65000"/>
                    <a:lumOff val="35000"/>
                  </a:schemeClr>
                </a:solidFill>
                <a:effectLst/>
                <a:uLnTx/>
                <a:uFillTx/>
                <a:ea typeface="Times New Roman"/>
              </a:rPr>
            </a:br>
            <a:r>
              <a:rPr kumimoji="0" lang="en-GB" sz="2800" b="1" i="0" u="none" strike="noStrike" kern="1200" cap="none" spc="0" normalizeH="0" baseline="0" noProof="0" dirty="0" smtClean="0">
                <a:ln>
                  <a:noFill/>
                </a:ln>
                <a:solidFill>
                  <a:srgbClr val="626469"/>
                </a:solidFill>
                <a:effectLst/>
                <a:uLnTx/>
                <a:uFillTx/>
                <a:latin typeface="Arial"/>
                <a:ea typeface="Times New Roman"/>
                <a:cs typeface="Arial"/>
              </a:rPr>
              <a:t/>
            </a:r>
            <a:br>
              <a:rPr kumimoji="0" lang="en-GB" sz="2800" b="1" i="0" u="none" strike="noStrike" kern="1200" cap="none" spc="0" normalizeH="0" baseline="0" noProof="0" dirty="0" smtClean="0">
                <a:ln>
                  <a:noFill/>
                </a:ln>
                <a:solidFill>
                  <a:srgbClr val="626469"/>
                </a:solidFill>
                <a:effectLst/>
                <a:uLnTx/>
                <a:uFillTx/>
                <a:latin typeface="Arial"/>
                <a:ea typeface="Times New Roman"/>
                <a:cs typeface="Arial"/>
              </a:rPr>
            </a:br>
            <a:endParaRPr kumimoji="0" lang="en-US" sz="1100" b="1" i="0" u="none" strike="noStrike" kern="1200" cap="none" spc="0" normalizeH="0" baseline="0" noProof="0" dirty="0" smtClean="0">
              <a:ln>
                <a:noFill/>
              </a:ln>
              <a:solidFill>
                <a:srgbClr val="626469"/>
              </a:solidFill>
              <a:effectLst/>
              <a:uLnTx/>
              <a:uFillTx/>
              <a:latin typeface="Helvetica"/>
              <a:ea typeface="Times New Roman"/>
              <a:cs typeface="Arial"/>
            </a:endParaRPr>
          </a:p>
        </p:txBody>
      </p:sp>
      <p:pic>
        <p:nvPicPr>
          <p:cNvPr id="10" name="Picture 9" descr="7D2846D7-5056-AE36-FE066B14884EF877_hi.jpg"/>
          <p:cNvPicPr>
            <a:picLocks noChangeAspect="1"/>
          </p:cNvPicPr>
          <p:nvPr/>
        </p:nvPicPr>
        <p:blipFill>
          <a:blip r:embed="rId3" cstate="print"/>
          <a:stretch>
            <a:fillRect/>
          </a:stretch>
        </p:blipFill>
        <p:spPr>
          <a:xfrm>
            <a:off x="685800" y="4377353"/>
            <a:ext cx="3225593" cy="3056293"/>
          </a:xfrm>
          <a:prstGeom prst="rect">
            <a:avLst/>
          </a:prstGeom>
        </p:spPr>
      </p:pic>
      <p:sp>
        <p:nvSpPr>
          <p:cNvPr id="11" name="Rectangle 10"/>
          <p:cNvSpPr/>
          <p:nvPr/>
        </p:nvSpPr>
        <p:spPr>
          <a:xfrm>
            <a:off x="457200" y="2390324"/>
            <a:ext cx="5029200" cy="707886"/>
          </a:xfrm>
          <a:prstGeom prst="rect">
            <a:avLst/>
          </a:prstGeom>
        </p:spPr>
        <p:txBody>
          <a:bodyPr wrap="square">
            <a:spAutoFit/>
          </a:bodyPr>
          <a:lstStyle/>
          <a:p>
            <a:pPr defTabSz="1019175">
              <a:spcBef>
                <a:spcPct val="50000"/>
              </a:spcBef>
            </a:pPr>
            <a:r>
              <a:rPr lang="en-US" sz="2000" b="1" dirty="0" smtClean="0">
                <a:solidFill>
                  <a:schemeClr val="tx1">
                    <a:lumMod val="65000"/>
                    <a:lumOff val="35000"/>
                  </a:schemeClr>
                </a:solidFill>
                <a:latin typeface="Arial" pitchFamily="34" charset="0"/>
                <a:cs typeface="Arial" pitchFamily="34" charset="0"/>
              </a:rPr>
              <a:t>VMware </a:t>
            </a:r>
            <a:r>
              <a:rPr lang="en-US" sz="2000" b="1" dirty="0" err="1" smtClean="0">
                <a:solidFill>
                  <a:schemeClr val="tx1">
                    <a:lumMod val="65000"/>
                    <a:lumOff val="35000"/>
                  </a:schemeClr>
                </a:solidFill>
                <a:latin typeface="Arial" pitchFamily="34" charset="0"/>
                <a:cs typeface="Arial" pitchFamily="34" charset="0"/>
              </a:rPr>
              <a:t>vSphere</a:t>
            </a:r>
            <a:r>
              <a:rPr lang="en-US" sz="2000" b="1" dirty="0" smtClean="0">
                <a:solidFill>
                  <a:schemeClr val="tx1">
                    <a:lumMod val="65000"/>
                    <a:lumOff val="35000"/>
                  </a:schemeClr>
                </a:solidFill>
                <a:latin typeface="Arial" pitchFamily="34" charset="0"/>
                <a:cs typeface="Arial" pitchFamily="34" charset="0"/>
              </a:rPr>
              <a:t>™ Integration for </a:t>
            </a:r>
            <a:r>
              <a:rPr lang="en-US" sz="2000" b="1" dirty="0" err="1" smtClean="0">
                <a:solidFill>
                  <a:schemeClr val="tx1">
                    <a:lumMod val="65000"/>
                    <a:lumOff val="35000"/>
                  </a:schemeClr>
                </a:solidFill>
                <a:latin typeface="Arial" pitchFamily="34" charset="0"/>
                <a:cs typeface="Arial" pitchFamily="34" charset="0"/>
              </a:rPr>
              <a:t>StruxureWare</a:t>
            </a:r>
            <a:r>
              <a:rPr lang="en-US" sz="2000" b="1" dirty="0" smtClean="0">
                <a:solidFill>
                  <a:schemeClr val="tx1">
                    <a:lumMod val="65000"/>
                    <a:lumOff val="35000"/>
                  </a:schemeClr>
                </a:solidFill>
                <a:latin typeface="Arial" pitchFamily="34" charset="0"/>
                <a:cs typeface="Arial" pitchFamily="34" charset="0"/>
              </a:rPr>
              <a:t> Data Center Operation</a:t>
            </a:r>
            <a:endParaRPr lang="en-US" sz="2000" b="1" dirty="0">
              <a:solidFill>
                <a:schemeClr val="tx1">
                  <a:lumMod val="65000"/>
                  <a:lumOff val="35000"/>
                </a:schemeClr>
              </a:solidFill>
              <a:latin typeface="Arial" pitchFamily="34" charset="0"/>
              <a:cs typeface="Arial" pitchFamily="34" charset="0"/>
            </a:endParaRPr>
          </a:p>
        </p:txBody>
      </p:sp>
      <p:pic>
        <p:nvPicPr>
          <p:cNvPr id="12" name="Picture 22"/>
          <p:cNvPicPr>
            <a:picLocks noChangeAspect="1" noChangeArrowheads="1"/>
          </p:cNvPicPr>
          <p:nvPr/>
        </p:nvPicPr>
        <p:blipFill>
          <a:blip r:embed="rId4" cstate="print"/>
          <a:srcRect/>
          <a:stretch>
            <a:fillRect/>
          </a:stretch>
        </p:blipFill>
        <p:spPr bwMode="auto">
          <a:xfrm>
            <a:off x="623912" y="8305800"/>
            <a:ext cx="2043088" cy="3048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ext Box 2"/>
          <p:cNvSpPr txBox="1">
            <a:spLocks noChangeArrowheads="1"/>
          </p:cNvSpPr>
          <p:nvPr/>
        </p:nvSpPr>
        <p:spPr bwMode="auto">
          <a:xfrm>
            <a:off x="533400" y="6438900"/>
            <a:ext cx="2667000" cy="20193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defTabSz="1019175">
              <a:buClr>
                <a:schemeClr val="tx1">
                  <a:lumMod val="65000"/>
                  <a:lumOff val="35000"/>
                </a:schemeClr>
              </a:buClr>
            </a:pPr>
            <a:r>
              <a:rPr kumimoji="0" lang="en-AU" sz="800" i="0" u="none" strike="noStrike" cap="none" normalizeH="0" baseline="0" dirty="0" smtClean="0">
                <a:ln>
                  <a:noFill/>
                </a:ln>
                <a:solidFill>
                  <a:srgbClr val="009530"/>
                </a:solidFill>
                <a:effectLst/>
                <a:latin typeface="Arial" pitchFamily="34" charset="0"/>
                <a:cs typeface="Arial" pitchFamily="34" charset="0"/>
              </a:rPr>
              <a:t>Install</a:t>
            </a:r>
            <a:r>
              <a:rPr kumimoji="0" lang="en-AU" sz="800" i="0" u="none" strike="noStrike" cap="none" normalizeH="0" dirty="0" smtClean="0">
                <a:ln>
                  <a:noFill/>
                </a:ln>
                <a:solidFill>
                  <a:srgbClr val="009530"/>
                </a:solidFill>
                <a:effectLst/>
                <a:latin typeface="Arial" pitchFamily="34" charset="0"/>
                <a:cs typeface="Arial" pitchFamily="34" charset="0"/>
              </a:rPr>
              <a:t> Requirements:</a:t>
            </a:r>
            <a:endParaRPr lang="en-AU" sz="800" dirty="0" smtClean="0">
              <a:solidFill>
                <a:schemeClr val="tx1">
                  <a:lumMod val="65000"/>
                  <a:lumOff val="35000"/>
                </a:schemeClr>
              </a:solidFill>
              <a:latin typeface="Arial" pitchFamily="34" charset="0"/>
              <a:cs typeface="Arial" pitchFamily="34" charset="0"/>
            </a:endParaRPr>
          </a:p>
          <a:p>
            <a:pPr defTabSz="1019175">
              <a:buClr>
                <a:schemeClr val="tx1">
                  <a:lumMod val="65000"/>
                  <a:lumOff val="35000"/>
                </a:schemeClr>
              </a:buClr>
              <a:buFont typeface="Arial" pitchFamily="34" charset="0"/>
              <a:buChar char="•"/>
            </a:pPr>
            <a:r>
              <a:rPr lang="en-US" sz="800" dirty="0" smtClean="0">
                <a:solidFill>
                  <a:schemeClr val="tx1">
                    <a:lumMod val="65000"/>
                    <a:lumOff val="35000"/>
                  </a:schemeClr>
                </a:solidFill>
                <a:latin typeface="Arial" pitchFamily="34" charset="0"/>
                <a:cs typeface="Arial" pitchFamily="34" charset="0"/>
              </a:rPr>
              <a:t>Schneider Electric’s </a:t>
            </a:r>
            <a:r>
              <a:rPr lang="en-US" sz="800" dirty="0" err="1" smtClean="0">
                <a:solidFill>
                  <a:schemeClr val="tx1">
                    <a:lumMod val="65000"/>
                    <a:lumOff val="35000"/>
                  </a:schemeClr>
                </a:solidFill>
                <a:latin typeface="Arial" pitchFamily="34" charset="0"/>
                <a:cs typeface="Arial" pitchFamily="34" charset="0"/>
              </a:rPr>
              <a:t>StruxureWare</a:t>
            </a:r>
            <a:r>
              <a:rPr lang="en-US" sz="800" dirty="0" smtClean="0">
                <a:solidFill>
                  <a:schemeClr val="tx1">
                    <a:lumMod val="65000"/>
                    <a:lumOff val="35000"/>
                  </a:schemeClr>
                </a:solidFill>
                <a:latin typeface="Arial" pitchFamily="34" charset="0"/>
                <a:cs typeface="Arial" pitchFamily="34" charset="0"/>
              </a:rPr>
              <a:t> Data Center Expert</a:t>
            </a:r>
          </a:p>
          <a:p>
            <a:pPr defTabSz="1019175">
              <a:buClr>
                <a:schemeClr val="tx1">
                  <a:lumMod val="65000"/>
                  <a:lumOff val="35000"/>
                </a:schemeClr>
              </a:buClr>
            </a:pPr>
            <a:endParaRPr lang="en-US" sz="800" dirty="0" smtClean="0">
              <a:solidFill>
                <a:schemeClr val="tx1">
                  <a:lumMod val="65000"/>
                  <a:lumOff val="35000"/>
                </a:schemeClr>
              </a:solidFill>
              <a:latin typeface="Arial" pitchFamily="34" charset="0"/>
              <a:cs typeface="Arial" pitchFamily="34" charset="0"/>
            </a:endParaRPr>
          </a:p>
          <a:p>
            <a:pPr defTabSz="1019175">
              <a:buClr>
                <a:schemeClr val="tx1">
                  <a:lumMod val="65000"/>
                  <a:lumOff val="35000"/>
                </a:schemeClr>
              </a:buClr>
              <a:buFont typeface="Arial" pitchFamily="34" charset="0"/>
              <a:buChar char="•"/>
            </a:pPr>
            <a:r>
              <a:rPr lang="en-US" sz="800" dirty="0" smtClean="0">
                <a:solidFill>
                  <a:schemeClr val="tx1">
                    <a:lumMod val="65000"/>
                    <a:lumOff val="35000"/>
                  </a:schemeClr>
                </a:solidFill>
                <a:latin typeface="Arial" pitchFamily="34" charset="0"/>
                <a:cs typeface="Arial" pitchFamily="34" charset="0"/>
              </a:rPr>
              <a:t>Schneider Electric’s </a:t>
            </a:r>
            <a:r>
              <a:rPr lang="en-US" sz="800" dirty="0" err="1" smtClean="0">
                <a:solidFill>
                  <a:schemeClr val="tx1">
                    <a:lumMod val="65000"/>
                    <a:lumOff val="35000"/>
                  </a:schemeClr>
                </a:solidFill>
                <a:latin typeface="Arial" pitchFamily="34" charset="0"/>
                <a:cs typeface="Arial" pitchFamily="34" charset="0"/>
              </a:rPr>
              <a:t>StruxureWare</a:t>
            </a:r>
            <a:r>
              <a:rPr lang="en-US" sz="800" dirty="0" smtClean="0">
                <a:solidFill>
                  <a:schemeClr val="tx1">
                    <a:lumMod val="65000"/>
                    <a:lumOff val="35000"/>
                  </a:schemeClr>
                </a:solidFill>
                <a:latin typeface="Arial" pitchFamily="34" charset="0"/>
                <a:cs typeface="Arial" pitchFamily="34" charset="0"/>
              </a:rPr>
              <a:t> Data Center   Operation </a:t>
            </a:r>
          </a:p>
          <a:p>
            <a:pPr defTabSz="1019175">
              <a:buClr>
                <a:schemeClr val="tx1">
                  <a:lumMod val="65000"/>
                  <a:lumOff val="35000"/>
                </a:schemeClr>
              </a:buClr>
              <a:buFont typeface="Arial" pitchFamily="34" charset="0"/>
              <a:buChar char="•"/>
            </a:pPr>
            <a:endParaRPr lang="en-US" sz="800" dirty="0" smtClean="0">
              <a:solidFill>
                <a:schemeClr val="tx1">
                  <a:lumMod val="65000"/>
                  <a:lumOff val="35000"/>
                </a:schemeClr>
              </a:solidFill>
              <a:latin typeface="Arial" pitchFamily="34" charset="0"/>
              <a:cs typeface="Arial" pitchFamily="34" charset="0"/>
            </a:endParaRPr>
          </a:p>
          <a:p>
            <a:pPr defTabSz="1019175">
              <a:buClr>
                <a:schemeClr val="tx1">
                  <a:lumMod val="65000"/>
                  <a:lumOff val="35000"/>
                </a:schemeClr>
              </a:buClr>
              <a:buFont typeface="Arial" pitchFamily="34" charset="0"/>
              <a:buChar char="•"/>
            </a:pPr>
            <a:r>
              <a:rPr lang="en-US" sz="800" dirty="0" smtClean="0">
                <a:solidFill>
                  <a:schemeClr val="tx1">
                    <a:lumMod val="65000"/>
                    <a:lumOff val="35000"/>
                  </a:schemeClr>
                </a:solidFill>
                <a:latin typeface="Arial" pitchFamily="34" charset="0"/>
                <a:cs typeface="Arial" pitchFamily="34" charset="0"/>
              </a:rPr>
              <a:t> Schneider Electric’s Data Center Operation: Capacity</a:t>
            </a:r>
          </a:p>
          <a:p>
            <a:pPr defTabSz="1019175">
              <a:buClr>
                <a:schemeClr val="tx1">
                  <a:lumMod val="65000"/>
                  <a:lumOff val="35000"/>
                </a:schemeClr>
              </a:buClr>
              <a:buFont typeface="Arial" pitchFamily="34" charset="0"/>
              <a:buChar char="•"/>
            </a:pPr>
            <a:endParaRPr lang="en-US" sz="800" dirty="0" smtClean="0">
              <a:solidFill>
                <a:schemeClr val="tx1">
                  <a:lumMod val="65000"/>
                  <a:lumOff val="35000"/>
                </a:schemeClr>
              </a:solidFill>
              <a:latin typeface="Arial" pitchFamily="34" charset="0"/>
              <a:cs typeface="Arial" pitchFamily="34" charset="0"/>
            </a:endParaRPr>
          </a:p>
          <a:p>
            <a:pPr defTabSz="1019175">
              <a:buClr>
                <a:schemeClr val="tx1">
                  <a:lumMod val="65000"/>
                  <a:lumOff val="35000"/>
                </a:schemeClr>
              </a:buClr>
              <a:buFont typeface="Arial" pitchFamily="34" charset="0"/>
              <a:buChar char="•"/>
            </a:pPr>
            <a:r>
              <a:rPr lang="en-US" sz="800" dirty="0" smtClean="0">
                <a:solidFill>
                  <a:schemeClr val="tx1">
                    <a:lumMod val="65000"/>
                    <a:lumOff val="35000"/>
                  </a:schemeClr>
                </a:solidFill>
                <a:latin typeface="Arial" pitchFamily="34" charset="0"/>
                <a:cs typeface="Arial" pitchFamily="34" charset="0"/>
              </a:rPr>
              <a:t> VMware </a:t>
            </a:r>
            <a:r>
              <a:rPr lang="en-US" sz="800" dirty="0" err="1" smtClean="0">
                <a:solidFill>
                  <a:schemeClr val="tx1">
                    <a:lumMod val="65000"/>
                    <a:lumOff val="35000"/>
                  </a:schemeClr>
                </a:solidFill>
                <a:latin typeface="Arial" pitchFamily="34" charset="0"/>
                <a:cs typeface="Arial" pitchFamily="34" charset="0"/>
              </a:rPr>
              <a:t>vSphere</a:t>
            </a:r>
            <a:r>
              <a:rPr lang="en-US" sz="800" dirty="0" smtClean="0">
                <a:solidFill>
                  <a:schemeClr val="tx1">
                    <a:lumMod val="65000"/>
                    <a:lumOff val="35000"/>
                  </a:schemeClr>
                </a:solidFill>
                <a:latin typeface="Arial" pitchFamily="34" charset="0"/>
                <a:cs typeface="Arial" pitchFamily="34" charset="0"/>
              </a:rPr>
              <a:t> </a:t>
            </a:r>
          </a:p>
          <a:p>
            <a:pPr defTabSz="1019175">
              <a:buClr>
                <a:schemeClr val="tx1">
                  <a:lumMod val="65000"/>
                  <a:lumOff val="35000"/>
                </a:schemeClr>
              </a:buClr>
              <a:buFont typeface="Arial" pitchFamily="34" charset="0"/>
              <a:buChar char="•"/>
            </a:pPr>
            <a:endParaRPr lang="en-US" sz="800" dirty="0" smtClean="0">
              <a:solidFill>
                <a:schemeClr val="tx1">
                  <a:lumMod val="65000"/>
                  <a:lumOff val="35000"/>
                </a:schemeClr>
              </a:solidFill>
              <a:latin typeface="Arial" pitchFamily="34" charset="0"/>
              <a:cs typeface="Arial" pitchFamily="34" charset="0"/>
            </a:endParaRPr>
          </a:p>
          <a:p>
            <a:pPr defTabSz="1019175">
              <a:buClr>
                <a:schemeClr val="tx1">
                  <a:lumMod val="65000"/>
                  <a:lumOff val="35000"/>
                </a:schemeClr>
              </a:buClr>
              <a:buFont typeface="Arial" pitchFamily="34" charset="0"/>
              <a:buChar char="•"/>
            </a:pPr>
            <a:r>
              <a:rPr lang="en-US" sz="800" dirty="0" smtClean="0">
                <a:solidFill>
                  <a:schemeClr val="tx1">
                    <a:lumMod val="65000"/>
                    <a:lumOff val="35000"/>
                  </a:schemeClr>
                </a:solidFill>
                <a:latin typeface="Arial" pitchFamily="34" charset="0"/>
                <a:cs typeface="Arial" pitchFamily="34" charset="0"/>
              </a:rPr>
              <a:t>The integration between </a:t>
            </a:r>
            <a:r>
              <a:rPr lang="en-US" sz="800" dirty="0" err="1" smtClean="0">
                <a:solidFill>
                  <a:schemeClr val="tx1">
                    <a:lumMod val="65000"/>
                    <a:lumOff val="35000"/>
                  </a:schemeClr>
                </a:solidFill>
                <a:latin typeface="Arial" pitchFamily="34" charset="0"/>
                <a:cs typeface="Arial" pitchFamily="34" charset="0"/>
              </a:rPr>
              <a:t>StruxureWare</a:t>
            </a:r>
            <a:r>
              <a:rPr lang="en-US" sz="800" dirty="0" smtClean="0">
                <a:solidFill>
                  <a:schemeClr val="tx1">
                    <a:lumMod val="65000"/>
                    <a:lumOff val="35000"/>
                  </a:schemeClr>
                </a:solidFill>
                <a:latin typeface="Arial" pitchFamily="34" charset="0"/>
                <a:cs typeface="Arial" pitchFamily="34" charset="0"/>
              </a:rPr>
              <a:t> Data Center Operation and VMware </a:t>
            </a:r>
            <a:r>
              <a:rPr lang="en-US" sz="800" dirty="0" err="1" smtClean="0">
                <a:solidFill>
                  <a:schemeClr val="tx1">
                    <a:lumMod val="65000"/>
                    <a:lumOff val="35000"/>
                  </a:schemeClr>
                </a:solidFill>
                <a:latin typeface="Arial" pitchFamily="34" charset="0"/>
                <a:cs typeface="Arial" pitchFamily="34" charset="0"/>
              </a:rPr>
              <a:t>vSphere</a:t>
            </a:r>
            <a:r>
              <a:rPr lang="en-US" sz="800" dirty="0" smtClean="0">
                <a:solidFill>
                  <a:schemeClr val="tx1">
                    <a:lumMod val="65000"/>
                    <a:lumOff val="35000"/>
                  </a:schemeClr>
                </a:solidFill>
                <a:latin typeface="Arial" pitchFamily="34" charset="0"/>
                <a:cs typeface="Arial" pitchFamily="34" charset="0"/>
              </a:rPr>
              <a:t> is available for </a:t>
            </a:r>
            <a:r>
              <a:rPr lang="en-US" sz="800" u="sng" dirty="0" smtClean="0">
                <a:solidFill>
                  <a:schemeClr val="tx1">
                    <a:lumMod val="65000"/>
                    <a:lumOff val="35000"/>
                  </a:schemeClr>
                </a:solidFill>
                <a:latin typeface="Arial" pitchFamily="34" charset="0"/>
                <a:cs typeface="Arial" pitchFamily="34" charset="0"/>
              </a:rPr>
              <a:t>FREE</a:t>
            </a:r>
            <a:r>
              <a:rPr lang="en-US" sz="800" dirty="0" smtClean="0">
                <a:solidFill>
                  <a:schemeClr val="tx1">
                    <a:lumMod val="65000"/>
                    <a:lumOff val="35000"/>
                  </a:schemeClr>
                </a:solidFill>
                <a:latin typeface="Arial" pitchFamily="34" charset="0"/>
                <a:cs typeface="Arial" pitchFamily="34" charset="0"/>
              </a:rPr>
              <a:t> through Data Center Operation: Capacity or Data Center Operation: IT Optimize.</a:t>
            </a:r>
          </a:p>
          <a:p>
            <a:pPr fontAlgn="base">
              <a:spcBef>
                <a:spcPct val="0"/>
              </a:spcBef>
              <a:spcAft>
                <a:spcPct val="0"/>
              </a:spcAft>
              <a:buClr>
                <a:srgbClr val="626469"/>
              </a:buClr>
            </a:pPr>
            <a:r>
              <a:rPr kumimoji="0" lang="en-US" sz="800" b="0" i="0" u="none" strike="noStrike" cap="none" normalizeH="0" baseline="0" dirty="0" smtClean="0">
                <a:ln>
                  <a:noFill/>
                </a:ln>
                <a:solidFill>
                  <a:srgbClr val="626469"/>
                </a:solidFill>
                <a:effectLst/>
                <a:latin typeface="Arial" pitchFamily="34" charset="0"/>
                <a:cs typeface="Arial" pitchFamily="34" charset="0"/>
              </a:rPr>
              <a:t/>
            </a:r>
            <a:br>
              <a:rPr kumimoji="0" lang="en-US" sz="800" b="0" i="0" u="none" strike="noStrike" cap="none" normalizeH="0" baseline="0" dirty="0" smtClean="0">
                <a:ln>
                  <a:noFill/>
                </a:ln>
                <a:solidFill>
                  <a:srgbClr val="626469"/>
                </a:solidFill>
                <a:effectLst/>
                <a:latin typeface="Arial" pitchFamily="34" charset="0"/>
                <a:cs typeface="Arial" pitchFamily="34" charset="0"/>
              </a:rPr>
            </a:br>
            <a:endParaRPr lang="en-US" sz="700" dirty="0">
              <a:solidFill>
                <a:schemeClr val="tx1">
                  <a:lumMod val="65000"/>
                  <a:lumOff val="35000"/>
                </a:schemeClr>
              </a:solidFill>
              <a:latin typeface="Arial" pitchFamily="34" charset="0"/>
              <a:cs typeface="Arial" pitchFamily="34" charset="0"/>
            </a:endParaRPr>
          </a:p>
        </p:txBody>
      </p:sp>
      <p:sp>
        <p:nvSpPr>
          <p:cNvPr id="3076" name="Text Box 4"/>
          <p:cNvSpPr txBox="1">
            <a:spLocks noChangeArrowheads="1"/>
          </p:cNvSpPr>
          <p:nvPr/>
        </p:nvSpPr>
        <p:spPr bwMode="auto">
          <a:xfrm>
            <a:off x="3251200" y="1089025"/>
            <a:ext cx="2514600" cy="5616575"/>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defTabSz="1019175"/>
            <a:r>
              <a:rPr lang="en-US" sz="800" dirty="0" smtClean="0">
                <a:solidFill>
                  <a:schemeClr val="tx1">
                    <a:lumMod val="65000"/>
                    <a:lumOff val="35000"/>
                  </a:schemeClr>
                </a:solidFill>
                <a:latin typeface="Arial" pitchFamily="34" charset="0"/>
                <a:cs typeface="Arial" pitchFamily="34" charset="0"/>
              </a:rPr>
              <a:t>The Schneider Electric VMware </a:t>
            </a:r>
            <a:r>
              <a:rPr lang="en-US" sz="800" dirty="0" err="1" smtClean="0">
                <a:solidFill>
                  <a:schemeClr val="tx1">
                    <a:lumMod val="65000"/>
                    <a:lumOff val="35000"/>
                  </a:schemeClr>
                </a:solidFill>
                <a:latin typeface="Arial" pitchFamily="34" charset="0"/>
                <a:cs typeface="Arial" pitchFamily="34" charset="0"/>
              </a:rPr>
              <a:t>vSphere</a:t>
            </a:r>
            <a:r>
              <a:rPr lang="en-US" sz="800" dirty="0" smtClean="0">
                <a:solidFill>
                  <a:schemeClr val="tx1">
                    <a:lumMod val="65000"/>
                    <a:lumOff val="35000"/>
                  </a:schemeClr>
                </a:solidFill>
                <a:latin typeface="Arial" pitchFamily="34" charset="0"/>
                <a:cs typeface="Arial" pitchFamily="34" charset="0"/>
              </a:rPr>
              <a:t> Integration for </a:t>
            </a:r>
            <a:r>
              <a:rPr lang="en-US" sz="800" dirty="0" err="1" smtClean="0">
                <a:solidFill>
                  <a:schemeClr val="tx1">
                    <a:lumMod val="65000"/>
                    <a:lumOff val="35000"/>
                  </a:schemeClr>
                </a:solidFill>
                <a:latin typeface="Arial" pitchFamily="34" charset="0"/>
                <a:cs typeface="Arial" pitchFamily="34" charset="0"/>
              </a:rPr>
              <a:t>StruxureWare</a:t>
            </a:r>
            <a:r>
              <a:rPr lang="en-US" sz="800" dirty="0" smtClean="0">
                <a:solidFill>
                  <a:schemeClr val="tx1">
                    <a:lumMod val="65000"/>
                    <a:lumOff val="35000"/>
                  </a:schemeClr>
                </a:solidFill>
                <a:latin typeface="Arial" pitchFamily="34" charset="0"/>
                <a:cs typeface="Arial" pitchFamily="34" charset="0"/>
              </a:rPr>
              <a:t> Data Center Operation combines information from the IT-layer and the physical infrastructure layer, enabling data center managers to automatically migrate their virtual machines from an impacted host server to a healthy host server. </a:t>
            </a:r>
          </a:p>
          <a:p>
            <a:pPr defTabSz="1019175"/>
            <a:endParaRPr lang="en-US" sz="800" dirty="0" smtClean="0">
              <a:solidFill>
                <a:srgbClr val="009645"/>
              </a:solidFill>
              <a:latin typeface="Arial" pitchFamily="34" charset="0"/>
              <a:cs typeface="Arial" pitchFamily="34" charset="0"/>
            </a:endParaRPr>
          </a:p>
          <a:p>
            <a:pPr defTabSz="1019175"/>
            <a:r>
              <a:rPr lang="en-US" sz="800" dirty="0" smtClean="0">
                <a:solidFill>
                  <a:srgbClr val="009645"/>
                </a:solidFill>
                <a:latin typeface="Arial" pitchFamily="34" charset="0"/>
                <a:cs typeface="Arial" pitchFamily="34" charset="0"/>
              </a:rPr>
              <a:t>Links Physical &amp; Virtual Environments:</a:t>
            </a:r>
          </a:p>
          <a:p>
            <a:pPr defTabSz="1019175">
              <a:buClr>
                <a:srgbClr val="009645"/>
              </a:buClr>
              <a:buFontTx/>
              <a:buChar char="•"/>
            </a:pPr>
            <a:r>
              <a:rPr lang="en-US" sz="800" dirty="0" smtClean="0">
                <a:solidFill>
                  <a:schemeClr val="tx1">
                    <a:lumMod val="65000"/>
                    <a:lumOff val="35000"/>
                  </a:schemeClr>
                </a:solidFill>
                <a:latin typeface="Arial" pitchFamily="34" charset="0"/>
                <a:cs typeface="Arial" pitchFamily="34" charset="0"/>
              </a:rPr>
              <a:t> </a:t>
            </a:r>
            <a:r>
              <a:rPr lang="en-US" sz="800" dirty="0" smtClean="0">
                <a:solidFill>
                  <a:schemeClr val="tx1">
                    <a:lumMod val="65000"/>
                    <a:lumOff val="35000"/>
                  </a:schemeClr>
                </a:solidFill>
                <a:latin typeface="Arial" pitchFamily="34" charset="0"/>
                <a:ea typeface="SimSun" pitchFamily="2" charset="-122"/>
                <a:cs typeface="Arial" pitchFamily="34" charset="0"/>
              </a:rPr>
              <a:t>Network managers can monitor their entire IT environment, including power, cooling, security, and environmental data from VMware </a:t>
            </a:r>
            <a:r>
              <a:rPr lang="en-US" sz="800" dirty="0" err="1" smtClean="0">
                <a:solidFill>
                  <a:schemeClr val="tx1">
                    <a:lumMod val="65000"/>
                    <a:lumOff val="35000"/>
                  </a:schemeClr>
                </a:solidFill>
                <a:latin typeface="Arial" pitchFamily="34" charset="0"/>
                <a:ea typeface="SimSun" pitchFamily="2" charset="-122"/>
                <a:cs typeface="Arial" pitchFamily="34" charset="0"/>
              </a:rPr>
              <a:t>vSphere</a:t>
            </a:r>
            <a:r>
              <a:rPr lang="en-US" sz="800" dirty="0" smtClean="0">
                <a:solidFill>
                  <a:schemeClr val="tx1">
                    <a:lumMod val="65000"/>
                    <a:lumOff val="35000"/>
                  </a:schemeClr>
                </a:solidFill>
                <a:latin typeface="Arial" pitchFamily="34" charset="0"/>
                <a:ea typeface="SimSun" pitchFamily="2" charset="-122"/>
                <a:cs typeface="Arial" pitchFamily="34" charset="0"/>
              </a:rPr>
              <a:t>, and receive notice of physical infrastructure events and their impact on the IT infrastructure.</a:t>
            </a:r>
            <a:endParaRPr lang="en-US" sz="800" dirty="0" smtClean="0">
              <a:solidFill>
                <a:schemeClr val="tx1">
                  <a:lumMod val="65000"/>
                  <a:lumOff val="35000"/>
                </a:schemeClr>
              </a:solidFill>
              <a:latin typeface="Arial" pitchFamily="34" charset="0"/>
              <a:cs typeface="Arial" pitchFamily="34" charset="0"/>
            </a:endParaRPr>
          </a:p>
          <a:p>
            <a:pPr defTabSz="1019175"/>
            <a:endParaRPr lang="en-US" sz="800" dirty="0" smtClean="0">
              <a:latin typeface="Arial" pitchFamily="34" charset="0"/>
              <a:cs typeface="Arial" pitchFamily="34" charset="0"/>
            </a:endParaRPr>
          </a:p>
          <a:p>
            <a:pPr defTabSz="1019175"/>
            <a:r>
              <a:rPr lang="en-US" sz="800" dirty="0" smtClean="0">
                <a:solidFill>
                  <a:srgbClr val="009645"/>
                </a:solidFill>
                <a:latin typeface="Arial" pitchFamily="34" charset="0"/>
                <a:cs typeface="Arial" pitchFamily="34" charset="0"/>
              </a:rPr>
              <a:t>Automated VM Migration:</a:t>
            </a:r>
          </a:p>
          <a:p>
            <a:pPr defTabSz="1019175">
              <a:buClr>
                <a:srgbClr val="009645"/>
              </a:buClr>
            </a:pPr>
            <a:r>
              <a:rPr lang="en-US" sz="800" dirty="0" smtClean="0">
                <a:solidFill>
                  <a:schemeClr val="tx1">
                    <a:lumMod val="65000"/>
                    <a:lumOff val="35000"/>
                  </a:schemeClr>
                </a:solidFill>
                <a:latin typeface="Arial" pitchFamily="34" charset="0"/>
                <a:ea typeface="SimSun" pitchFamily="2" charset="-122"/>
                <a:cs typeface="Arial" pitchFamily="34" charset="0"/>
              </a:rPr>
              <a:t> Provides an automated response to physical infrastructure events, moving virtual machines from impacted host servers to constant healthy host servers for uninterrupted uptime and availability.</a:t>
            </a:r>
          </a:p>
          <a:p>
            <a:pPr defTabSz="1019175">
              <a:buClr>
                <a:srgbClr val="009645"/>
              </a:buClr>
            </a:pPr>
            <a:r>
              <a:rPr lang="en-US" sz="800" dirty="0" smtClean="0">
                <a:solidFill>
                  <a:schemeClr val="tx1">
                    <a:lumMod val="65000"/>
                    <a:lumOff val="35000"/>
                  </a:schemeClr>
                </a:solidFill>
                <a:latin typeface="Arial" pitchFamily="34" charset="0"/>
                <a:ea typeface="SimSun" pitchFamily="2" charset="-122"/>
                <a:cs typeface="Arial" pitchFamily="34" charset="0"/>
              </a:rPr>
              <a:t> Enables data center operators to proactively simulate &amp; identify how a physical device failure will impact business critical applications.</a:t>
            </a:r>
          </a:p>
          <a:p>
            <a:pPr defTabSz="1019175">
              <a:buClr>
                <a:srgbClr val="009645"/>
              </a:buClr>
            </a:pPr>
            <a:r>
              <a:rPr lang="en-US" sz="800" dirty="0" smtClean="0">
                <a:solidFill>
                  <a:schemeClr val="tx1">
                    <a:lumMod val="65000"/>
                    <a:lumOff val="35000"/>
                  </a:schemeClr>
                </a:solidFill>
                <a:latin typeface="Arial" pitchFamily="34" charset="0"/>
                <a:ea typeface="SimSun" pitchFamily="2" charset="-122"/>
                <a:cs typeface="Arial" pitchFamily="34" charset="0"/>
              </a:rPr>
              <a:t> Ensures business continuity and prevents data loss due to IT capabilities such as automated failover, zero downtime maintenance, and virtual machine fault tolerance.</a:t>
            </a:r>
          </a:p>
          <a:p>
            <a:pPr defTabSz="1019175">
              <a:buClr>
                <a:srgbClr val="009645"/>
              </a:buClr>
              <a:buFont typeface="Arial" charset="0"/>
              <a:buChar char="•"/>
            </a:pPr>
            <a:endParaRPr lang="en-US" sz="800" dirty="0" smtClean="0">
              <a:solidFill>
                <a:schemeClr val="tx1">
                  <a:lumMod val="65000"/>
                  <a:lumOff val="35000"/>
                </a:schemeClr>
              </a:solidFill>
              <a:latin typeface="Arial" pitchFamily="34" charset="0"/>
              <a:ea typeface="SimSun" pitchFamily="2" charset="-122"/>
              <a:cs typeface="Arial" pitchFamily="34" charset="0"/>
            </a:endParaRPr>
          </a:p>
          <a:p>
            <a:pPr defTabSz="1019175">
              <a:defRPr/>
            </a:pPr>
            <a:r>
              <a:rPr lang="en-US" sz="800" dirty="0" smtClean="0">
                <a:solidFill>
                  <a:srgbClr val="009530"/>
                </a:solidFill>
                <a:latin typeface="Arial" pitchFamily="34" charset="0"/>
                <a:cs typeface="Arial" pitchFamily="34" charset="0"/>
              </a:rPr>
              <a:t>Confidently Make Critical Business Decisions :</a:t>
            </a:r>
            <a:br>
              <a:rPr lang="en-US" sz="800" dirty="0" smtClean="0">
                <a:solidFill>
                  <a:srgbClr val="009530"/>
                </a:solidFill>
                <a:latin typeface="Arial" pitchFamily="34" charset="0"/>
                <a:cs typeface="Arial" pitchFamily="34" charset="0"/>
              </a:rPr>
            </a:br>
            <a:r>
              <a:rPr lang="en-US" sz="800" i="1" dirty="0" smtClean="0">
                <a:solidFill>
                  <a:schemeClr val="tx1">
                    <a:lumMod val="65000"/>
                    <a:lumOff val="35000"/>
                  </a:schemeClr>
                </a:solidFill>
                <a:latin typeface="Arial" pitchFamily="34" charset="0"/>
                <a:cs typeface="Arial" pitchFamily="34" charset="0"/>
              </a:rPr>
              <a:t>with Schneider Electric Data Center Infrastructure Management (DCIM)</a:t>
            </a:r>
          </a:p>
          <a:p>
            <a:pPr defTabSz="1019175">
              <a:defRPr/>
            </a:pPr>
            <a:endParaRPr lang="en-US" sz="800" i="1" dirty="0" smtClean="0">
              <a:solidFill>
                <a:schemeClr val="tx1">
                  <a:lumMod val="65000"/>
                  <a:lumOff val="35000"/>
                </a:schemeClr>
              </a:solidFill>
              <a:latin typeface="Arial" pitchFamily="34" charset="0"/>
              <a:cs typeface="Arial" pitchFamily="34" charset="0"/>
            </a:endParaRPr>
          </a:p>
          <a:p>
            <a:pPr defTabSz="1019175">
              <a:buFont typeface="Arial" pitchFamily="34" charset="0"/>
              <a:buChar char="•"/>
              <a:defRPr/>
            </a:pPr>
            <a:r>
              <a:rPr lang="en-US" sz="800" dirty="0" smtClean="0">
                <a:solidFill>
                  <a:schemeClr val="tx1">
                    <a:lumMod val="65000"/>
                    <a:lumOff val="35000"/>
                  </a:schemeClr>
                </a:solidFill>
                <a:latin typeface="Arial" pitchFamily="34" charset="0"/>
                <a:cs typeface="Arial" pitchFamily="34" charset="0"/>
              </a:rPr>
              <a:t>How do you move your virtual machines when a host server is impacted due to a power or cooling event?</a:t>
            </a:r>
          </a:p>
          <a:p>
            <a:pPr defTabSz="1019175">
              <a:buFont typeface="Arial" pitchFamily="34" charset="0"/>
              <a:buChar char="•"/>
              <a:defRPr/>
            </a:pPr>
            <a:r>
              <a:rPr lang="en-US" sz="800" dirty="0" smtClean="0">
                <a:solidFill>
                  <a:schemeClr val="tx1">
                    <a:lumMod val="65000"/>
                    <a:lumOff val="35000"/>
                  </a:schemeClr>
                </a:solidFill>
                <a:latin typeface="Arial" pitchFamily="34" charset="0"/>
                <a:cs typeface="Arial" pitchFamily="34" charset="0"/>
              </a:rPr>
              <a:t> How do you decide where to put your host server?  </a:t>
            </a:r>
          </a:p>
          <a:p>
            <a:pPr defTabSz="1019175">
              <a:buFont typeface="Arial" pitchFamily="34" charset="0"/>
              <a:buChar char="•"/>
              <a:defRPr/>
            </a:pPr>
            <a:r>
              <a:rPr lang="en-US" sz="800" dirty="0" smtClean="0">
                <a:solidFill>
                  <a:schemeClr val="tx1">
                    <a:lumMod val="65000"/>
                    <a:lumOff val="35000"/>
                  </a:schemeClr>
                </a:solidFill>
                <a:latin typeface="Arial" pitchFamily="34" charset="0"/>
                <a:cs typeface="Arial" pitchFamily="34" charset="0"/>
              </a:rPr>
              <a:t>How do you know if you have enough power and cooling?</a:t>
            </a:r>
          </a:p>
          <a:p>
            <a:pPr defTabSz="1019175">
              <a:buFont typeface="Arial" pitchFamily="34" charset="0"/>
              <a:buChar char="•"/>
              <a:defRPr/>
            </a:pPr>
            <a:r>
              <a:rPr lang="en-US" sz="800" dirty="0" smtClean="0">
                <a:solidFill>
                  <a:schemeClr val="tx1">
                    <a:lumMod val="65000"/>
                    <a:lumOff val="35000"/>
                  </a:schemeClr>
                </a:solidFill>
                <a:latin typeface="Arial" pitchFamily="34" charset="0"/>
                <a:cs typeface="Arial" pitchFamily="34" charset="0"/>
              </a:rPr>
              <a:t>If you have a power or cooling failure how do you know what business process (s) could be impacted?</a:t>
            </a:r>
            <a:endParaRPr lang="en-US" sz="800" dirty="0">
              <a:solidFill>
                <a:schemeClr val="tx1">
                  <a:lumMod val="65000"/>
                  <a:lumOff val="35000"/>
                </a:schemeClr>
              </a:solidFill>
              <a:latin typeface="Arial" pitchFamily="34" charset="0"/>
              <a:cs typeface="Arial" pitchFamily="34" charset="0"/>
            </a:endParaRPr>
          </a:p>
        </p:txBody>
      </p:sp>
      <p:sp>
        <p:nvSpPr>
          <p:cNvPr id="3077" name="Text Box 5"/>
          <p:cNvSpPr txBox="1">
            <a:spLocks noChangeArrowheads="1"/>
          </p:cNvSpPr>
          <p:nvPr/>
        </p:nvSpPr>
        <p:spPr bwMode="auto">
          <a:xfrm>
            <a:off x="3276600" y="6400800"/>
            <a:ext cx="2590800" cy="1447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96000"/>
              </a:lnSpc>
              <a:spcBef>
                <a:spcPct val="0"/>
              </a:spcBef>
              <a:spcAft>
                <a:spcPct val="0"/>
              </a:spcAft>
              <a:buClrTx/>
              <a:buSzTx/>
              <a:buFontTx/>
              <a:buNone/>
              <a:tabLst/>
            </a:pPr>
            <a:r>
              <a:rPr lang="en-US" sz="800" dirty="0" smtClean="0">
                <a:solidFill>
                  <a:srgbClr val="009530"/>
                </a:solidFill>
                <a:latin typeface="Arial" pitchFamily="34" charset="0"/>
                <a:cs typeface="Arial" pitchFamily="34" charset="0"/>
              </a:rPr>
              <a:t>The </a:t>
            </a:r>
            <a:r>
              <a:rPr lang="en-US" sz="800" dirty="0" err="1" smtClean="0">
                <a:solidFill>
                  <a:srgbClr val="009530"/>
                </a:solidFill>
                <a:latin typeface="Arial" pitchFamily="34" charset="0"/>
                <a:cs typeface="Arial" pitchFamily="34" charset="0"/>
              </a:rPr>
              <a:t>VMWare</a:t>
            </a:r>
            <a:r>
              <a:rPr lang="en-US" sz="800" dirty="0" smtClean="0">
                <a:solidFill>
                  <a:srgbClr val="009530"/>
                </a:solidFill>
                <a:latin typeface="Arial" pitchFamily="34" charset="0"/>
                <a:cs typeface="Arial" pitchFamily="34" charset="0"/>
              </a:rPr>
              <a:t> | Schneider Electric Alliance Mission:</a:t>
            </a:r>
          </a:p>
          <a:p>
            <a:pPr defTabSz="1019175"/>
            <a:r>
              <a:rPr lang="en-US" sz="800" dirty="0" smtClean="0">
                <a:solidFill>
                  <a:schemeClr val="tx1">
                    <a:lumMod val="65000"/>
                    <a:lumOff val="35000"/>
                  </a:schemeClr>
                </a:solidFill>
                <a:latin typeface="Arial" pitchFamily="34" charset="0"/>
                <a:cs typeface="Arial" pitchFamily="34" charset="0"/>
              </a:rPr>
              <a:t>VMware and Schneider Electric collaborate to provide innovative solutions to demanding physical infrastructure requirements. The relationship leverages the expertise of the global leader in critical power and cooling services and the global leader in virtualization and cloud infrastructure to enable more agile, and efficient data center operations. </a:t>
            </a:r>
          </a:p>
          <a:p>
            <a:pPr defTabSz="1019175"/>
            <a:endParaRPr lang="en-US" sz="800" dirty="0" smtClean="0">
              <a:solidFill>
                <a:schemeClr val="tx1">
                  <a:lumMod val="65000"/>
                  <a:lumOff val="35000"/>
                </a:schemeClr>
              </a:solidFill>
              <a:latin typeface="Arial" pitchFamily="34" charset="0"/>
              <a:cs typeface="Arial" pitchFamily="34" charset="0"/>
            </a:endParaRPr>
          </a:p>
          <a:p>
            <a:pPr defTabSz="1019175"/>
            <a:r>
              <a:rPr lang="en-US" sz="800" dirty="0" smtClean="0">
                <a:solidFill>
                  <a:schemeClr val="tx1">
                    <a:lumMod val="65000"/>
                    <a:lumOff val="35000"/>
                  </a:schemeClr>
                </a:solidFill>
                <a:latin typeface="Arial" pitchFamily="34" charset="0"/>
                <a:cs typeface="Arial" pitchFamily="34" charset="0"/>
              </a:rPr>
              <a:t>Schneider Electric is a member of VMware’s Technology Alliance Partner program.</a:t>
            </a:r>
            <a:r>
              <a:rPr kumimoji="0" lang="en-US" sz="700" b="1" i="0" u="none" strike="noStrike" cap="none" normalizeH="0" baseline="0" dirty="0" smtClean="0">
                <a:ln>
                  <a:noFill/>
                </a:ln>
                <a:solidFill>
                  <a:schemeClr val="tx1"/>
                </a:solidFill>
                <a:effectLst/>
                <a:latin typeface="Times New Roman" pitchFamily="18" charset="0"/>
                <a:cs typeface="Arial" pitchFamily="34" charset="0"/>
              </a:rPr>
              <a:t/>
            </a:r>
            <a:br>
              <a:rPr kumimoji="0" lang="en-US" sz="700" b="1" i="0" u="none" strike="noStrike" cap="none" normalizeH="0" baseline="0" dirty="0" smtClean="0">
                <a:ln>
                  <a:noFill/>
                </a:ln>
                <a:solidFill>
                  <a:schemeClr val="tx1"/>
                </a:solidFill>
                <a:effectLst/>
                <a:latin typeface="Times New Roman" pitchFamily="18" charset="0"/>
                <a:cs typeface="Arial" pitchFamily="34" charset="0"/>
              </a:rPr>
            </a:b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3078" name="Text Box 6"/>
          <p:cNvSpPr txBox="1">
            <a:spLocks noChangeArrowheads="1"/>
          </p:cNvSpPr>
          <p:nvPr/>
        </p:nvSpPr>
        <p:spPr bwMode="auto">
          <a:xfrm>
            <a:off x="533400" y="3200400"/>
            <a:ext cx="2514600" cy="838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defTabSz="1019175">
              <a:spcBef>
                <a:spcPct val="50000"/>
              </a:spcBef>
            </a:pPr>
            <a:r>
              <a:rPr lang="en-US" sz="800" b="1" dirty="0" smtClean="0">
                <a:solidFill>
                  <a:schemeClr val="tx1">
                    <a:lumMod val="65000"/>
                    <a:lumOff val="35000"/>
                  </a:schemeClr>
                </a:solidFill>
                <a:latin typeface="Arial" pitchFamily="34" charset="0"/>
                <a:cs typeface="Arial" pitchFamily="34" charset="0"/>
              </a:rPr>
              <a:t>Schneider Electric’s Data Center Infrastructure Management Offer</a:t>
            </a:r>
          </a:p>
          <a:p>
            <a:pPr defTabSz="1019175">
              <a:spcBef>
                <a:spcPct val="50000"/>
              </a:spcBef>
              <a:buClr>
                <a:srgbClr val="009645"/>
              </a:buClr>
            </a:pPr>
            <a:r>
              <a:rPr lang="en-US" sz="800" dirty="0" smtClean="0">
                <a:solidFill>
                  <a:srgbClr val="009530"/>
                </a:solidFill>
                <a:latin typeface="Arial" pitchFamily="34" charset="0"/>
                <a:cs typeface="Arial" pitchFamily="34" charset="0"/>
              </a:rPr>
              <a:t>StruxureWare Data Center Operation </a:t>
            </a:r>
            <a:r>
              <a:rPr lang="en-US" sz="800" b="1" dirty="0" smtClean="0">
                <a:solidFill>
                  <a:schemeClr val="tx1">
                    <a:lumMod val="65000"/>
                    <a:lumOff val="35000"/>
                  </a:schemeClr>
                </a:solidFill>
                <a:latin typeface="Arial" pitchFamily="34" charset="0"/>
                <a:cs typeface="Arial" pitchFamily="34" charset="0"/>
              </a:rPr>
              <a:t>- </a:t>
            </a:r>
            <a:r>
              <a:rPr lang="en-US" sz="800" dirty="0" smtClean="0">
                <a:solidFill>
                  <a:schemeClr val="tx1">
                    <a:lumMod val="65000"/>
                    <a:lumOff val="35000"/>
                  </a:schemeClr>
                </a:solidFill>
                <a:latin typeface="Arial" pitchFamily="34" charset="0"/>
                <a:ea typeface="SimSun" pitchFamily="2" charset="-122"/>
                <a:cs typeface="Arial" pitchFamily="34" charset="0"/>
              </a:rPr>
              <a:t>provides the operations framework and management of data center physical infrastructure.</a:t>
            </a:r>
            <a:r>
              <a:rPr lang="en-GB" sz="800" dirty="0" smtClean="0">
                <a:solidFill>
                  <a:schemeClr val="tx1">
                    <a:lumMod val="65000"/>
                    <a:lumOff val="35000"/>
                  </a:schemeClr>
                </a:solidFill>
                <a:latin typeface="Arial" pitchFamily="34" charset="0"/>
                <a:ea typeface="SimSun" pitchFamily="2" charset="-122"/>
                <a:cs typeface="Arial" pitchFamily="34" charset="0"/>
              </a:rPr>
              <a:t> The platform ties real-time device management of power, cooling and related physical infrastructure devices with the potential impact to physical servers hosting virtual machines.</a:t>
            </a:r>
            <a:endParaRPr lang="en-US" sz="800" b="1" dirty="0" smtClean="0">
              <a:solidFill>
                <a:schemeClr val="tx1">
                  <a:lumMod val="65000"/>
                  <a:lumOff val="35000"/>
                </a:schemeClr>
              </a:solidFill>
              <a:latin typeface="Arial" pitchFamily="34" charset="0"/>
              <a:cs typeface="Arial" pitchFamily="34" charset="0"/>
            </a:endParaRPr>
          </a:p>
          <a:p>
            <a:pPr defTabSz="1019175">
              <a:spcBef>
                <a:spcPct val="50000"/>
              </a:spcBef>
              <a:buClr>
                <a:srgbClr val="009645"/>
              </a:buClr>
            </a:pPr>
            <a:r>
              <a:rPr lang="en-US" sz="800" dirty="0" smtClean="0">
                <a:solidFill>
                  <a:srgbClr val="009530"/>
                </a:solidFill>
                <a:latin typeface="Arial" pitchFamily="34" charset="0"/>
                <a:cs typeface="Arial" pitchFamily="34" charset="0"/>
              </a:rPr>
              <a:t>StruxureWare Data Center Expert </a:t>
            </a:r>
            <a:r>
              <a:rPr lang="en-US" sz="800" b="1" i="1" dirty="0" smtClean="0">
                <a:solidFill>
                  <a:schemeClr val="tx1">
                    <a:lumMod val="65000"/>
                    <a:lumOff val="35000"/>
                  </a:schemeClr>
                </a:solidFill>
                <a:latin typeface="Arial" pitchFamily="34" charset="0"/>
                <a:cs typeface="Arial" pitchFamily="34" charset="0"/>
              </a:rPr>
              <a:t>-</a:t>
            </a:r>
            <a:r>
              <a:rPr lang="en-US" sz="800" dirty="0" smtClean="0">
                <a:solidFill>
                  <a:schemeClr val="tx1">
                    <a:lumMod val="65000"/>
                    <a:lumOff val="35000"/>
                  </a:schemeClr>
                </a:solidFill>
                <a:latin typeface="Arial" pitchFamily="34" charset="0"/>
                <a:cs typeface="Arial" pitchFamily="34" charset="0"/>
              </a:rPr>
              <a:t> a scalable monitoring system which collects, organizes and distributes critical alerts, surveillance video and key information, in real time  providing a unified view of complex physical infrastructure environments from anywhere on the network.</a:t>
            </a:r>
          </a:p>
          <a:p>
            <a:pPr defTabSz="1019175">
              <a:spcBef>
                <a:spcPct val="50000"/>
              </a:spcBef>
            </a:pPr>
            <a:r>
              <a:rPr lang="en-US" sz="800" b="1" dirty="0" smtClean="0">
                <a:solidFill>
                  <a:schemeClr val="tx1">
                    <a:lumMod val="65000"/>
                    <a:lumOff val="35000"/>
                  </a:schemeClr>
                </a:solidFill>
                <a:latin typeface="Arial" pitchFamily="34" charset="0"/>
                <a:cs typeface="Arial" pitchFamily="34" charset="0"/>
              </a:rPr>
              <a:t>VMware </a:t>
            </a:r>
            <a:r>
              <a:rPr lang="en-US" sz="800" b="1" dirty="0" err="1" smtClean="0">
                <a:solidFill>
                  <a:schemeClr val="tx1">
                    <a:lumMod val="65000"/>
                    <a:lumOff val="35000"/>
                  </a:schemeClr>
                </a:solidFill>
                <a:latin typeface="Arial" pitchFamily="34" charset="0"/>
                <a:cs typeface="Arial" pitchFamily="34" charset="0"/>
              </a:rPr>
              <a:t>vSphere</a:t>
            </a:r>
            <a:r>
              <a:rPr lang="en-US" sz="800" b="1" dirty="0" smtClean="0">
                <a:solidFill>
                  <a:schemeClr val="tx1">
                    <a:lumMod val="65000"/>
                    <a:lumOff val="35000"/>
                  </a:schemeClr>
                </a:solidFill>
                <a:latin typeface="Arial" pitchFamily="34" charset="0"/>
                <a:cs typeface="Arial" pitchFamily="34" charset="0"/>
              </a:rPr>
              <a:t> </a:t>
            </a:r>
            <a:endParaRPr lang="en-US" altLang="zh-CN" sz="800" dirty="0" smtClean="0">
              <a:solidFill>
                <a:schemeClr val="tx1">
                  <a:lumMod val="65000"/>
                  <a:lumOff val="35000"/>
                </a:schemeClr>
              </a:solidFill>
              <a:latin typeface="Arial" pitchFamily="34" charset="0"/>
              <a:ea typeface="SimSun" pitchFamily="2" charset="-122"/>
              <a:cs typeface="Arial" pitchFamily="34" charset="0"/>
            </a:endParaRPr>
          </a:p>
          <a:p>
            <a:pPr defTabSz="1019175">
              <a:spcBef>
                <a:spcPct val="50000"/>
              </a:spcBef>
              <a:buClr>
                <a:srgbClr val="009645"/>
              </a:buClr>
            </a:pPr>
            <a:r>
              <a:rPr lang="en-US" sz="800" b="1" dirty="0" smtClean="0">
                <a:solidFill>
                  <a:schemeClr val="tx1">
                    <a:lumMod val="65000"/>
                    <a:lumOff val="35000"/>
                  </a:schemeClr>
                </a:solidFill>
                <a:latin typeface="Arial" pitchFamily="34" charset="0"/>
                <a:ea typeface="SimSun" pitchFamily="2" charset="-122"/>
                <a:cs typeface="Arial" pitchFamily="34" charset="0"/>
              </a:rPr>
              <a:t> </a:t>
            </a:r>
            <a:r>
              <a:rPr lang="en-US" sz="800" dirty="0" smtClean="0">
                <a:solidFill>
                  <a:srgbClr val="009530"/>
                </a:solidFill>
                <a:latin typeface="Arial" pitchFamily="34" charset="0"/>
                <a:ea typeface="SimSun" pitchFamily="2" charset="-122"/>
                <a:cs typeface="Arial" pitchFamily="34" charset="0"/>
              </a:rPr>
              <a:t>VMware </a:t>
            </a:r>
            <a:r>
              <a:rPr lang="en-US" sz="800" dirty="0" err="1" smtClean="0">
                <a:solidFill>
                  <a:srgbClr val="009530"/>
                </a:solidFill>
                <a:latin typeface="Arial" pitchFamily="34" charset="0"/>
                <a:ea typeface="SimSun" pitchFamily="2" charset="-122"/>
                <a:cs typeface="Arial" pitchFamily="34" charset="0"/>
              </a:rPr>
              <a:t>vSphere</a:t>
            </a:r>
            <a:r>
              <a:rPr lang="en-US" sz="800" dirty="0" smtClean="0">
                <a:solidFill>
                  <a:srgbClr val="009530"/>
                </a:solidFill>
                <a:latin typeface="Arial" pitchFamily="34" charset="0"/>
                <a:ea typeface="SimSun" pitchFamily="2" charset="-122"/>
                <a:cs typeface="Arial" pitchFamily="34" charset="0"/>
              </a:rPr>
              <a:t> </a:t>
            </a:r>
            <a:r>
              <a:rPr lang="en-US" sz="800" dirty="0" smtClean="0">
                <a:solidFill>
                  <a:schemeClr val="tx1">
                    <a:lumMod val="65000"/>
                    <a:lumOff val="35000"/>
                  </a:schemeClr>
                </a:solidFill>
                <a:latin typeface="Arial" pitchFamily="34" charset="0"/>
                <a:ea typeface="SimSun" pitchFamily="2" charset="-122"/>
                <a:cs typeface="Arial" pitchFamily="34" charset="0"/>
              </a:rPr>
              <a:t>- a scalable virtualization platform that</a:t>
            </a:r>
            <a:r>
              <a:rPr lang="en-US" sz="800" b="1" dirty="0" smtClean="0">
                <a:solidFill>
                  <a:schemeClr val="tx1">
                    <a:lumMod val="65000"/>
                    <a:lumOff val="35000"/>
                  </a:schemeClr>
                </a:solidFill>
                <a:latin typeface="Arial" pitchFamily="34" charset="0"/>
                <a:ea typeface="SimSun" pitchFamily="2" charset="-122"/>
                <a:cs typeface="Arial" pitchFamily="34" charset="0"/>
              </a:rPr>
              <a:t> </a:t>
            </a:r>
            <a:r>
              <a:rPr lang="en-US" sz="800" dirty="0" smtClean="0">
                <a:solidFill>
                  <a:schemeClr val="tx1">
                    <a:lumMod val="65000"/>
                    <a:lumOff val="35000"/>
                  </a:schemeClr>
                </a:solidFill>
                <a:latin typeface="Arial" pitchFamily="34" charset="0"/>
                <a:ea typeface="SimSun" pitchFamily="2" charset="-122"/>
                <a:cs typeface="Arial" pitchFamily="34" charset="0"/>
              </a:rPr>
              <a:t>enables optimization of existing IT assets through easy consolidation of multiple virtual machines on physical hosts. VMware </a:t>
            </a:r>
            <a:r>
              <a:rPr lang="en-US" sz="800" dirty="0" err="1" smtClean="0">
                <a:solidFill>
                  <a:schemeClr val="tx1">
                    <a:lumMod val="65000"/>
                    <a:lumOff val="35000"/>
                  </a:schemeClr>
                </a:solidFill>
                <a:latin typeface="Arial" pitchFamily="34" charset="0"/>
                <a:ea typeface="SimSun" pitchFamily="2" charset="-122"/>
                <a:cs typeface="Arial" pitchFamily="34" charset="0"/>
              </a:rPr>
              <a:t>vSphere</a:t>
            </a:r>
            <a:r>
              <a:rPr lang="en-US" sz="800" dirty="0" smtClean="0">
                <a:solidFill>
                  <a:schemeClr val="tx1">
                    <a:lumMod val="65000"/>
                    <a:lumOff val="35000"/>
                  </a:schemeClr>
                </a:solidFill>
                <a:latin typeface="Arial" pitchFamily="34" charset="0"/>
                <a:ea typeface="SimSun" pitchFamily="2" charset="-122"/>
                <a:cs typeface="Arial" pitchFamily="34" charset="0"/>
              </a:rPr>
              <a:t> provides a complete infrastructure with solutions that improves and extends storage, networking security, and management capabilities.</a:t>
            </a:r>
            <a:r>
              <a:rPr kumimoji="0" lang="en-US" sz="700" b="1" i="0" u="none" strike="noStrike" cap="none" normalizeH="0" baseline="0" dirty="0" smtClean="0">
                <a:ln>
                  <a:noFill/>
                </a:ln>
                <a:solidFill>
                  <a:schemeClr val="tx1"/>
                </a:solidFill>
                <a:effectLst/>
                <a:latin typeface="Times New Roman" pitchFamily="18" charset="0"/>
                <a:cs typeface="Arial" pitchFamily="34" charset="0"/>
              </a:rPr>
              <a:t/>
            </a:r>
            <a:br>
              <a:rPr kumimoji="0" lang="en-US" sz="700" b="1" i="0" u="none" strike="noStrike" cap="none" normalizeH="0" baseline="0" dirty="0" smtClean="0">
                <a:ln>
                  <a:noFill/>
                </a:ln>
                <a:solidFill>
                  <a:schemeClr val="tx1"/>
                </a:solidFill>
                <a:effectLst/>
                <a:latin typeface="Times New Roman" pitchFamily="18" charset="0"/>
                <a:cs typeface="Arial" pitchFamily="34" charset="0"/>
              </a:rPr>
            </a:b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3079" name="Text Box 7"/>
          <p:cNvSpPr txBox="1">
            <a:spLocks noChangeArrowheads="1"/>
          </p:cNvSpPr>
          <p:nvPr/>
        </p:nvSpPr>
        <p:spPr bwMode="auto">
          <a:xfrm>
            <a:off x="508000" y="419100"/>
            <a:ext cx="3886200" cy="10287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fontAlgn="base">
              <a:lnSpc>
                <a:spcPct val="160000"/>
              </a:lnSpc>
              <a:spcBef>
                <a:spcPct val="0"/>
              </a:spcBef>
              <a:spcAft>
                <a:spcPct val="0"/>
              </a:spcAft>
            </a:pPr>
            <a:r>
              <a:rPr kumimoji="0" lang="en-AU" sz="1600" b="0" i="0" u="none" strike="noStrike" cap="none" normalizeH="0" baseline="0" dirty="0" smtClean="0">
                <a:ln>
                  <a:noFill/>
                </a:ln>
                <a:solidFill>
                  <a:srgbClr val="009530"/>
                </a:solidFill>
                <a:effectLst/>
                <a:latin typeface="Arial" pitchFamily="34" charset="0"/>
                <a:cs typeface="Arial" pitchFamily="34" charset="0"/>
              </a:rPr>
              <a:t>StruxureWare</a:t>
            </a:r>
            <a:r>
              <a:rPr lang="en-AU" sz="1600" dirty="0" smtClean="0">
                <a:solidFill>
                  <a:srgbClr val="009530"/>
                </a:solidFill>
                <a:latin typeface="Arial" pitchFamily="34" charset="0"/>
                <a:cs typeface="Arial" pitchFamily="34" charset="0"/>
              </a:rPr>
              <a:t> </a:t>
            </a:r>
            <a:r>
              <a:rPr kumimoji="0" lang="en-AU" sz="1600" b="0" i="0" u="none" strike="noStrike" cap="none" normalizeH="0" baseline="0" dirty="0" smtClean="0">
                <a:ln>
                  <a:noFill/>
                </a:ln>
                <a:solidFill>
                  <a:srgbClr val="009530"/>
                </a:solidFill>
                <a:effectLst/>
                <a:latin typeface="Arial" pitchFamily="34" charset="0"/>
                <a:cs typeface="Arial" pitchFamily="34" charset="0"/>
              </a:rPr>
              <a:t>Data </a:t>
            </a:r>
            <a:r>
              <a:rPr kumimoji="0" lang="en-AU" sz="1600" b="0" i="0" u="none" strike="noStrike" cap="none" normalizeH="0" baseline="0" dirty="0" err="1" smtClean="0">
                <a:ln>
                  <a:noFill/>
                </a:ln>
                <a:solidFill>
                  <a:srgbClr val="009530"/>
                </a:solidFill>
                <a:effectLst/>
                <a:latin typeface="Arial" pitchFamily="34" charset="0"/>
                <a:cs typeface="Arial" pitchFamily="34" charset="0"/>
              </a:rPr>
              <a:t>Center</a:t>
            </a:r>
            <a:r>
              <a:rPr kumimoji="0" lang="en-AU" sz="1600" b="0" i="0" u="none" strike="noStrike" cap="none" normalizeH="0" baseline="0" dirty="0" smtClean="0">
                <a:ln>
                  <a:noFill/>
                </a:ln>
                <a:solidFill>
                  <a:srgbClr val="009530"/>
                </a:solidFill>
                <a:effectLst/>
                <a:latin typeface="Arial" pitchFamily="34" charset="0"/>
                <a:cs typeface="Arial" pitchFamily="34" charset="0"/>
              </a:rPr>
              <a:t> Operation</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2" name="Rounded Rectangle 11"/>
          <p:cNvSpPr/>
          <p:nvPr/>
        </p:nvSpPr>
        <p:spPr>
          <a:xfrm>
            <a:off x="609600" y="2552700"/>
            <a:ext cx="2286000" cy="533400"/>
          </a:xfrm>
          <a:prstGeom prst="roundRect">
            <a:avLst/>
          </a:prstGeom>
          <a:solidFill>
            <a:srgbClr val="87D200"/>
          </a:solidFill>
          <a:ln>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1019175"/>
            <a:r>
              <a:rPr lang="en-US" sz="800" b="1" dirty="0" smtClean="0"/>
              <a:t>VMware </a:t>
            </a:r>
            <a:r>
              <a:rPr lang="en-US" sz="800" b="1" dirty="0" err="1" smtClean="0"/>
              <a:t>vSphere</a:t>
            </a:r>
            <a:r>
              <a:rPr lang="en-US" sz="800" b="1" dirty="0" smtClean="0"/>
              <a:t> is integrated with </a:t>
            </a:r>
            <a:r>
              <a:rPr lang="en-US" sz="800" b="1" dirty="0" err="1" smtClean="0"/>
              <a:t>StruxureWare</a:t>
            </a:r>
            <a:r>
              <a:rPr lang="en-US" sz="800" b="1" dirty="0" smtClean="0"/>
              <a:t> Data Center Operation assuring the protection and safe migration of virtual machines to healthy hosts. </a:t>
            </a:r>
            <a:endParaRPr lang="en-US" sz="800" b="1" dirty="0"/>
          </a:p>
        </p:txBody>
      </p:sp>
      <p:pic>
        <p:nvPicPr>
          <p:cNvPr id="9" name="Picture 19"/>
          <p:cNvPicPr>
            <a:picLocks noChangeAspect="1" noChangeArrowheads="1"/>
          </p:cNvPicPr>
          <p:nvPr/>
        </p:nvPicPr>
        <p:blipFill>
          <a:blip r:embed="rId3" cstate="print"/>
          <a:srcRect/>
          <a:stretch>
            <a:fillRect/>
          </a:stretch>
        </p:blipFill>
        <p:spPr bwMode="auto">
          <a:xfrm>
            <a:off x="742860" y="914400"/>
            <a:ext cx="2000340" cy="1552575"/>
          </a:xfrm>
          <a:prstGeom prst="rect">
            <a:avLst/>
          </a:prstGeom>
          <a:noFill/>
          <a:ln w="3175">
            <a:solidFill>
              <a:schemeClr val="tx1">
                <a:lumMod val="50000"/>
                <a:lumOff val="50000"/>
              </a:schemeClr>
            </a:solidFill>
            <a:miter lim="800000"/>
            <a:headEnd/>
            <a:tailEnd/>
          </a:ln>
        </p:spPr>
      </p:pic>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850</TotalTime>
  <Words>494</Words>
  <Application>Microsoft Office PowerPoint</Application>
  <PresentationFormat>On-screen Show (4:3)</PresentationFormat>
  <Paragraphs>42</Paragraphs>
  <Slides>2</Slides>
  <Notes>2</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Slide 1</vt:lpstr>
      <vt:lpstr>Slide 2</vt:lpstr>
    </vt:vector>
  </TitlesOfParts>
  <Company>Schneider Electric</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Windows User</dc:creator>
  <cp:lastModifiedBy>rmcgregor</cp:lastModifiedBy>
  <cp:revision>106</cp:revision>
  <dcterms:created xsi:type="dcterms:W3CDTF">2012-11-26T12:29:52Z</dcterms:created>
  <dcterms:modified xsi:type="dcterms:W3CDTF">2013-01-03T20:46:40Z</dcterms:modified>
</cp:coreProperties>
</file>

<file path=docProps/thumbnail.jpeg>
</file>